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Lst>
  <p:sldSz cy="5143500" cx="9144000"/>
  <p:notesSz cx="6858000" cy="9144000"/>
  <p:embeddedFontLst>
    <p:embeddedFont>
      <p:font typeface="Roboto"/>
      <p:regular r:id="rId232"/>
      <p:bold r:id="rId233"/>
      <p:italic r:id="rId234"/>
      <p:boldItalic r:id="rId2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font" Target="fonts/Roboto-boldItalic.fntdata"/><Relationship Id="rId113" Type="http://schemas.openxmlformats.org/officeDocument/2006/relationships/slide" Target="slides/slide108.xml"/><Relationship Id="rId234" Type="http://schemas.openxmlformats.org/officeDocument/2006/relationships/font" Target="fonts/Roboto-italic.fntdata"/><Relationship Id="rId112" Type="http://schemas.openxmlformats.org/officeDocument/2006/relationships/slide" Target="slides/slide107.xml"/><Relationship Id="rId233" Type="http://schemas.openxmlformats.org/officeDocument/2006/relationships/font" Target="fonts/Roboto-bold.fntdata"/><Relationship Id="rId111" Type="http://schemas.openxmlformats.org/officeDocument/2006/relationships/slide" Target="slides/slide106.xml"/><Relationship Id="rId232" Type="http://schemas.openxmlformats.org/officeDocument/2006/relationships/font" Target="fonts/Roboto-regular.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f892e15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19f892e151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07107213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1f07107213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f16633b0fd_0_1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6" name="Google Shape;1096;g1f16633b0fd_0_12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16633b0fd_0_1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g1f16633b0fd_0_1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059d3b974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2059d3b974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11da801d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1f11da801d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059d3b9740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59d3b9740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1f16633b0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3" name="Google Shape;1153;g1f16633b0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f16633b0fd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4" name="Google Shape;1174;g1f16633b0f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1f16633b0f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5" name="Google Shape;1195;g1f16633b0fd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f16633b0fd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9" name="Google Shape;1219;g1f16633b0fd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1f16633b0f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2" name="Google Shape;1242;g1f16633b0fd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05ca11a7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205ca11a7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f16633b0fd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4" name="Google Shape;1264;g1f16633b0fd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f16633b0f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6" name="Google Shape;1296;g1f16633b0fd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1f16633b0fd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2" name="Google Shape;1312;g1f16633b0fd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1f16633b0fd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5" name="Google Shape;1325;g1f16633b0fd_0_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f16633b0fd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36" name="Google Shape;1336;g1f16633b0fd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f16633b0fd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8" name="Google Shape;1358;g1f16633b0fd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f16633b0fd_0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9" name="Google Shape;1369;g1f16633b0fd_0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f16633b0fd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0" name="Google Shape;1390;g1f16633b0fd_0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f16633b0f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g1f16633b0fd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f16633b0fd_0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0" name="Google Shape;1410;g1f16633b0fd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05ca11a78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205ca11a78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f16633b0fd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2" name="Google Shape;1432;g1f16633b0fd_0_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1f16633b0fd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4" name="Google Shape;1454;g1f16633b0fd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f16633b0fd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1" name="Google Shape;1471;g1f16633b0fd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f16633b0fd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6" name="Google Shape;1496;g1f16633b0fd_0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f16633b0fd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4" name="Google Shape;1514;g1f16633b0fd_0_4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f16633b0fd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3" name="Google Shape;1533;g1f16633b0fd_0_4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f16633b0fd_0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9" name="Google Shape;1549;g1f16633b0fd_0_4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f16633b0fd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2" name="Google Shape;1562;g1f16633b0fd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f16633b0fd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1" name="Google Shape;1571;g1f16633b0fd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f16633b0fd_0_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9" name="Google Shape;1589;g1f16633b0fd_0_5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0710721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f0710721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f16633b0fd_0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0" name="Google Shape;1600;g1f16633b0fd_0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f16633b0fd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6" name="Google Shape;1616;g1f16633b0fd_0_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f16633b0fd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3" name="Google Shape;1633;g1f16633b0fd_0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f16633b0fd_0_5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0" name="Google Shape;1650;g1f16633b0fd_0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f16633b0fd_0_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0" name="Google Shape;1660;g1f16633b0fd_0_5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f16633b0fd_0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1" name="Google Shape;1671;g1f16633b0fd_0_8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f16633b0fd_0_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2" name="Google Shape;1682;g1f16633b0fd_0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1f16633b0fd_0_8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3" name="Google Shape;1693;g1f16633b0fd_0_8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f16633b0fd_0_8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4" name="Google Shape;1704;g1f16633b0fd_0_8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1f16633b0fd_0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5" name="Google Shape;1715;g1f16633b0fd_0_8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05ca11a7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05ca11a7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f16633b0fd_0_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6" name="Google Shape;1726;g1f16633b0fd_0_8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f16633b0fd_0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7" name="Google Shape;1737;g1f16633b0fd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f16633b0fd_0_9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1" name="Google Shape;1751;g1f16633b0fd_0_9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f16633b0fd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3" name="Google Shape;1763;g1f16633b0fd_0_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f16633b0fd_0_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7" name="Google Shape;1777;g1f16633b0fd_0_9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f16633b0fd_0_9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1" name="Google Shape;1791;g1f16633b0fd_0_9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0720a457a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g20720a457a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2059d3b9740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g2059d3b9740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2059d3b9740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g2059d3b9740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f146f00a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g1f146f00a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0710721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f07107213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2059d3b9740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g2059d3b9740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0720a457a7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g20720a457a7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1f16633b0fd_0_7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4" name="Google Shape;1864;g1f16633b0fd_0_7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f16633b0fd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1f16633b0fd_0_7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0720a457a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g20720a457a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059d3b9740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g2059d3b9740_0_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20720a457a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g20720a457a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0720a457a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g20720a457a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0720a457a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g20720a457a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0720a457a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g20720a457a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5ca11a78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05ca11a78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0720a457a7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g20720a457a7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0720a457a7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g20720a457a7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059d3b9740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2059d3b9740_0_6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2059d3b974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g2059d3b974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20720a457a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0720a457a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20720a457a7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g20720a457a7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0720a457a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0720a457a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0720a457a7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g20720a457a7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0720a457a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g20720a457a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0720a457a7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g20720a457a7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05ca11a7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05ca11a7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2059d3b9740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2059d3b9740_0_5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f11da801d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g1f11da801d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0720a457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g20720a457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2059d3b974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g2059d3b974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20720a457a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g20720a457a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0720a457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20720a457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20720a457a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g20720a457a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0720a457a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g20720a457a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1f07107213c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g1f07107213c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0720a457a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g20720a457a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059d3b974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059d3b974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0720a457a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g20720a457a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20720a457a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g20720a457a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20720a457a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g20720a457a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0720a457a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g20720a457a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20720a457a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g20720a457a7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2059d3b97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g2059d3b97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059d3b974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g2059d3b974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1f07107213c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1f07107213c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059d3b974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g2059d3b974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2059d3b974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g2059d3b974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59d3b974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059d3b974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059d3b974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g2059d3b974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2059d3b974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g2059d3b974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059d3b974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g2059d3b974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7" name="Shape 2337"/>
        <p:cNvGrpSpPr/>
        <p:nvPr/>
      </p:nvGrpSpPr>
      <p:grpSpPr>
        <a:xfrm>
          <a:off x="0" y="0"/>
          <a:ext cx="0" cy="0"/>
          <a:chOff x="0" y="0"/>
          <a:chExt cx="0" cy="0"/>
        </a:xfrm>
      </p:grpSpPr>
      <p:sp>
        <p:nvSpPr>
          <p:cNvPr id="2338" name="Google Shape;2338;g2059d3b974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g2059d3b974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2059d3b974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g2059d3b974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2059d3b974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g2059d3b974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2059d3b974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g2059d3b974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2059d3b974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g2059d3b974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f07107213c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g1f07107213c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059d3b974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g2059d3b974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059d3b9740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2059d3b9740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59d3b9740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059d3b9740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g2059d3b97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g2059d3b97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1f07107213c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g1f07107213c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g1f07107213c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g1f07107213c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1f07107213c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g1f07107213c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059d3b9740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g2059d3b974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2059d3b974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g2059d3b974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2059d3b974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g2059d3b974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1f07107213c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g1f07107213c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1f07107213c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g1f07107213c_0_10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f07107213c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g1f07107213c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59d3b974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059d3b974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1f07107213c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g1f07107213c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f07107213c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g1f07107213c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1f07107213c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g1f07107213c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1f07107213c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g1f07107213c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1f07107213c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g1f07107213c_0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1f07107213c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g1f07107213c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2059d3b9740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g2059d3b9740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059d3b9740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g2059d3b9740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2" name="Shape 2602"/>
        <p:cNvGrpSpPr/>
        <p:nvPr/>
      </p:nvGrpSpPr>
      <p:grpSpPr>
        <a:xfrm>
          <a:off x="0" y="0"/>
          <a:ext cx="0" cy="0"/>
          <a:chOff x="0" y="0"/>
          <a:chExt cx="0" cy="0"/>
        </a:xfrm>
      </p:grpSpPr>
      <p:sp>
        <p:nvSpPr>
          <p:cNvPr id="2603" name="Google Shape;2603;g1f16633b0fd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g1f16633b0fd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f16633b0fd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g1f16633b0fd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59d3b974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059d3b974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1f16633b0fd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g1f16633b0fd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1f07107213c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g1f07107213c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2059d3b974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g2059d3b974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1f146f00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g1f146f00a0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1f146f00a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g1f146f00a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207e7f0790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8" name="Google Shape;2678;g207e7f079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207e7f07902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7" name="Google Shape;2687;g207e7f0790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59d3b974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2059d3b9740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059d3b974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059d3b974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59d3b974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059d3b974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059d3b974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059d3b974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07107213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f07107213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07107213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f07107213c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07107213c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1f07107213c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59d3b974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2059d3b974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07107213c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f07107213c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07107213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f07107213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07107213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f07107213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f07107213c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f07107213c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059d3b9740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059d3b9740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07107213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1f07107213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07107213c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f07107213c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07107213c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1f07107213c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07107213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1f07107213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7107213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f07107213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f07107213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1f07107213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f07107213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f07107213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f07107213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f07107213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07107213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1f07107213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f07107213c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1f07107213c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f07107213c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1f07107213c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07107213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1f07107213c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8084c02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08084c02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8084c02f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208084c02f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59d3b9740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059d3b9740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08084c02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08084c02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59d3b9740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059d3b974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8084c02f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08084c02f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59d3b974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059d3b974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59d3b974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059d3b9740_0_4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07107213c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f07107213c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07107213c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f07107213c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059d3b974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059d3b974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f07107213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f07107213c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f07107213c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f07107213c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f07107213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f07107213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f07107213c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f07107213c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059d3b974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059d3b974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9f892e15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19f892e151f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9f892e15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9f892e15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059d3b974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059d3b974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059d3b974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059d3b974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059d3b9740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059d3b9740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f07107213c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g1f07107213c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f07107213c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1f07107213c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59d3b9740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059d3b9740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059d3b9740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059d3b9740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059d3b974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059d3b974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59d3b974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2059d3b974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059d3b9740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g2059d3b9740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059d3b974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g2059d3b974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f07107213c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f07107213c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f07107213c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g1f07107213c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f07107213c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f07107213c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f16633b0f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f16633b0fd_0_10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f16633b0fd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1f16633b0fd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f16633b0fd_0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8" name="Google Shape;818;g1f16633b0fd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f16633b0fd_0_10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8" name="Google Shape;828;g1f16633b0fd_0_10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f16633b0fd_0_10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 name="Google Shape;838;g1f16633b0fd_0_10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059d3b974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059d3b9740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16633b0fd_0_10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 name="Google Shape;850;g1f16633b0fd_0_10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f16633b0fd_0_10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9" name="Google Shape;859;g1f16633b0fd_0_10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f16633b0fd_0_1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9" name="Google Shape;869;g1f16633b0fd_0_1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16633b0fd_0_1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 name="Google Shape;879;g1f16633b0fd_0_10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f16633b0fd_0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1f16633b0fd_0_10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f16633b0fd_0_1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1" name="Google Shape;901;g1f16633b0fd_0_1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f16633b0fd_0_1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1" name="Google Shape;911;g1f16633b0fd_0_1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f16633b0fd_0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6" name="Google Shape;926;g1f16633b0fd_0_1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f16633b0fd_0_1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7" name="Google Shape;937;g1f16633b0fd_0_1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f16633b0fd_0_1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1" name="Google Shape;951;g1f16633b0fd_0_1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05ca11a78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05ca11a78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f16633b0fd_0_1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6" name="Google Shape;966;g1f16633b0fd_0_1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f16633b0fd_0_1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8" name="Google Shape;978;g1f16633b0fd_0_1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f16633b0fd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9" name="Google Shape;999;g1f16633b0fd_0_1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f16633b0fd_0_1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1" name="Google Shape;1011;g1f16633b0fd_0_1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f16633b0fd_0_1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2" name="Google Shape;1022;g1f16633b0fd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f16633b0fd_0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3" name="Google Shape;1033;g1f16633b0fd_0_1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f16633b0fd_0_1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4" name="Google Shape;1044;g1f16633b0fd_0_1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f16633b0fd_0_1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g1f16633b0fd_0_12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f16633b0fd_0_1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3" name="Google Shape;1073;g1f16633b0fd_0_1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f16633b0fd_0_1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5" name="Google Shape;1085;g1f16633b0fd_0_12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49.jpg"/><Relationship Id="rId6" Type="http://schemas.openxmlformats.org/officeDocument/2006/relationships/image" Target="../media/image72.png"/><Relationship Id="rId7"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78.png"/><Relationship Id="rId6"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4.png"/><Relationship Id="rId4"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4.png"/><Relationship Id="rId4" Type="http://schemas.openxmlformats.org/officeDocument/2006/relationships/hyperlink" Target="https://docs.aws.amazon.com/AmazonECR/latest/userguide/getting-started-cli.html"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7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7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7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77.png"/><Relationship Id="rId4"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56.png"/><Relationship Id="rId4" Type="http://schemas.openxmlformats.org/officeDocument/2006/relationships/image" Target="../media/image7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5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80.png"/><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5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5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56.png"/><Relationship Id="rId4" Type="http://schemas.openxmlformats.org/officeDocument/2006/relationships/image" Target="../media/image8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81.png"/><Relationship Id="rId4"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5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3.png"/><Relationship Id="rId4" Type="http://schemas.openxmlformats.org/officeDocument/2006/relationships/image" Target="../media/image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5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88.png"/><Relationship Id="rId4" Type="http://schemas.openxmlformats.org/officeDocument/2006/relationships/image" Target="../media/image56.png"/><Relationship Id="rId5" Type="http://schemas.openxmlformats.org/officeDocument/2006/relationships/image" Target="../media/image7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93.png"/><Relationship Id="rId4" Type="http://schemas.openxmlformats.org/officeDocument/2006/relationships/image" Target="../media/image56.png"/><Relationship Id="rId5" Type="http://schemas.openxmlformats.org/officeDocument/2006/relationships/image" Target="../media/image8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56.png"/><Relationship Id="rId4"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56.png"/><Relationship Id="rId4" Type="http://schemas.openxmlformats.org/officeDocument/2006/relationships/image" Target="../media/image8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56.png"/><Relationship Id="rId4" Type="http://schemas.openxmlformats.org/officeDocument/2006/relationships/image" Target="../media/image9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56.png"/><Relationship Id="rId4" Type="http://schemas.openxmlformats.org/officeDocument/2006/relationships/image" Target="../media/image9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56.png"/><Relationship Id="rId4" Type="http://schemas.openxmlformats.org/officeDocument/2006/relationships/image" Target="../media/image9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56.png"/><Relationship Id="rId4" Type="http://schemas.openxmlformats.org/officeDocument/2006/relationships/image" Target="../media/image9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6.png"/><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5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5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5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56.png"/><Relationship Id="rId4" Type="http://schemas.openxmlformats.org/officeDocument/2006/relationships/image" Target="../media/image8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5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5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 Id="rId3" Type="http://schemas.openxmlformats.org/officeDocument/2006/relationships/image" Target="../media/image4.png"/><Relationship Id="rId4" Type="http://schemas.openxmlformats.org/officeDocument/2006/relationships/hyperlink" Target="https://stackoverflow.com/questions/22655867/what-is-the-difference-between-save-and-export-in-docker"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 Id="rId3" Type="http://schemas.openxmlformats.org/officeDocument/2006/relationships/image" Target="../media/image4.png"/><Relationship Id="rId4" Type="http://schemas.openxmlformats.org/officeDocument/2006/relationships/hyperlink" Target="https://phoenixnap.com/kb/how-to-commit-changes-to-docker-image"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4.png"/><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0.xml"/><Relationship Id="rId3" Type="http://schemas.openxmlformats.org/officeDocument/2006/relationships/image" Target="../media/image4.png"/><Relationship Id="rId4" Type="http://schemas.openxmlformats.org/officeDocument/2006/relationships/image" Target="../media/image8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1.xml"/><Relationship Id="rId3" Type="http://schemas.openxmlformats.org/officeDocument/2006/relationships/image" Target="../media/image4.png"/><Relationship Id="rId4" Type="http://schemas.openxmlformats.org/officeDocument/2006/relationships/image" Target="../media/image8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5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94.png"/><Relationship Id="rId4" Type="http://schemas.openxmlformats.org/officeDocument/2006/relationships/image" Target="../media/image5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4.png"/><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4.png"/><Relationship Id="rId4" Type="http://schemas.openxmlformats.org/officeDocument/2006/relationships/image" Target="../media/image96.png"/><Relationship Id="rId5" Type="http://schemas.openxmlformats.org/officeDocument/2006/relationships/image" Target="../media/image10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4.png"/><Relationship Id="rId4" Type="http://schemas.openxmlformats.org/officeDocument/2006/relationships/image" Target="../media/image95.png"/><Relationship Id="rId5" Type="http://schemas.openxmlformats.org/officeDocument/2006/relationships/image" Target="../media/image101.png"/><Relationship Id="rId6" Type="http://schemas.openxmlformats.org/officeDocument/2006/relationships/image" Target="../media/image10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4.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4.png"/><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4.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4.png"/><Relationship Id="rId4" Type="http://schemas.openxmlformats.org/officeDocument/2006/relationships/image" Target="../media/image10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4.png"/><Relationship Id="rId4" Type="http://schemas.openxmlformats.org/officeDocument/2006/relationships/image" Target="../media/image10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4.png"/><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4.png"/><Relationship Id="rId4" Type="http://schemas.openxmlformats.org/officeDocument/2006/relationships/image" Target="../media/image10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 Id="rId3" Type="http://schemas.openxmlformats.org/officeDocument/2006/relationships/image" Target="../media/image4.png"/><Relationship Id="rId4" Type="http://schemas.openxmlformats.org/officeDocument/2006/relationships/image" Target="../media/image10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 Id="rId3" Type="http://schemas.openxmlformats.org/officeDocument/2006/relationships/image" Target="../media/image4.png"/><Relationship Id="rId4" Type="http://schemas.openxmlformats.org/officeDocument/2006/relationships/image" Target="../media/image10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 Id="rId3" Type="http://schemas.openxmlformats.org/officeDocument/2006/relationships/image" Target="../media/image4.png"/><Relationship Id="rId4" Type="http://schemas.openxmlformats.org/officeDocument/2006/relationships/image" Target="../media/image10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4.png"/><Relationship Id="rId4" Type="http://schemas.openxmlformats.org/officeDocument/2006/relationships/image" Target="../media/image4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 Id="rId3" Type="http://schemas.openxmlformats.org/officeDocument/2006/relationships/image" Target="../media/image4.png"/><Relationship Id="rId4" Type="http://schemas.openxmlformats.org/officeDocument/2006/relationships/image" Target="../media/image48.png"/><Relationship Id="rId5" Type="http://schemas.openxmlformats.org/officeDocument/2006/relationships/image" Target="../media/image3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 Id="rId3" Type="http://schemas.openxmlformats.org/officeDocument/2006/relationships/image" Target="../media/image4.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 Id="rId3" Type="http://schemas.openxmlformats.org/officeDocument/2006/relationships/image" Target="../media/image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 Id="rId3" Type="http://schemas.openxmlformats.org/officeDocument/2006/relationships/image" Target="../media/image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 Id="rId3" Type="http://schemas.openxmlformats.org/officeDocument/2006/relationships/image" Target="../media/image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 Id="rId3" Type="http://schemas.openxmlformats.org/officeDocument/2006/relationships/image" Target="../media/image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 Id="rId3" Type="http://schemas.openxmlformats.org/officeDocument/2006/relationships/image" Target="../media/image4.png"/><Relationship Id="rId4" Type="http://schemas.openxmlformats.org/officeDocument/2006/relationships/image" Target="../media/image108.png"/><Relationship Id="rId5" Type="http://schemas.openxmlformats.org/officeDocument/2006/relationships/image" Target="../media/image11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 Id="rId3" Type="http://schemas.openxmlformats.org/officeDocument/2006/relationships/image" Target="../media/image4.png"/><Relationship Id="rId4" Type="http://schemas.openxmlformats.org/officeDocument/2006/relationships/image" Target="../media/image111.png"/><Relationship Id="rId5" Type="http://schemas.openxmlformats.org/officeDocument/2006/relationships/image" Target="../media/image1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 Id="rId3" Type="http://schemas.openxmlformats.org/officeDocument/2006/relationships/image" Target="../media/image4.png"/><Relationship Id="rId4" Type="http://schemas.openxmlformats.org/officeDocument/2006/relationships/image" Target="../media/image111.png"/><Relationship Id="rId5" Type="http://schemas.openxmlformats.org/officeDocument/2006/relationships/image" Target="../media/image10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 Id="rId3" Type="http://schemas.openxmlformats.org/officeDocument/2006/relationships/image" Target="../media/image4.png"/><Relationship Id="rId4" Type="http://schemas.openxmlformats.org/officeDocument/2006/relationships/image" Target="../media/image111.png"/><Relationship Id="rId5" Type="http://schemas.openxmlformats.org/officeDocument/2006/relationships/image" Target="../media/image10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4.png"/><Relationship Id="rId4" Type="http://schemas.openxmlformats.org/officeDocument/2006/relationships/image" Target="../media/image108.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4.png"/><Relationship Id="rId4" Type="http://schemas.openxmlformats.org/officeDocument/2006/relationships/image" Target="../media/image11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4.png"/><Relationship Id="rId4" Type="http://schemas.openxmlformats.org/officeDocument/2006/relationships/image" Target="../media/image118.png"/><Relationship Id="rId5" Type="http://schemas.openxmlformats.org/officeDocument/2006/relationships/image" Target="../media/image11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 Id="rId3" Type="http://schemas.openxmlformats.org/officeDocument/2006/relationships/image" Target="../media/image4.png"/><Relationship Id="rId4" Type="http://schemas.openxmlformats.org/officeDocument/2006/relationships/image" Target="../media/image108.png"/><Relationship Id="rId5" Type="http://schemas.openxmlformats.org/officeDocument/2006/relationships/hyperlink" Target="https://phoenixnap.com/kb/how-to-commit-changes-to-docker-image" TargetMode="Externa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 Id="rId3" Type="http://schemas.openxmlformats.org/officeDocument/2006/relationships/image" Target="../media/image114.png"/><Relationship Id="rId4" Type="http://schemas.openxmlformats.org/officeDocument/2006/relationships/image" Target="../media/image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 Id="rId3" Type="http://schemas.openxmlformats.org/officeDocument/2006/relationships/image" Target="../media/image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 Id="rId3" Type="http://schemas.openxmlformats.org/officeDocument/2006/relationships/image" Target="../media/image4.png"/><Relationship Id="rId4" Type="http://schemas.openxmlformats.org/officeDocument/2006/relationships/image" Target="../media/image11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9.xml"/><Relationship Id="rId3" Type="http://schemas.openxmlformats.org/officeDocument/2006/relationships/image" Target="../media/image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0.xml"/><Relationship Id="rId3" Type="http://schemas.openxmlformats.org/officeDocument/2006/relationships/image" Target="../media/image4.png"/><Relationship Id="rId4" Type="http://schemas.openxmlformats.org/officeDocument/2006/relationships/image" Target="../media/image11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1.xml"/><Relationship Id="rId3" Type="http://schemas.openxmlformats.org/officeDocument/2006/relationships/image" Target="../media/image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 Id="rId3" Type="http://schemas.openxmlformats.org/officeDocument/2006/relationships/image" Target="../media/image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 Id="rId3" Type="http://schemas.openxmlformats.org/officeDocument/2006/relationships/image" Target="../media/image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 Id="rId3" Type="http://schemas.openxmlformats.org/officeDocument/2006/relationships/image" Target="../media/image4.png"/><Relationship Id="rId4" Type="http://schemas.openxmlformats.org/officeDocument/2006/relationships/image" Target="../media/image11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4.png"/><Relationship Id="rId4" Type="http://schemas.openxmlformats.org/officeDocument/2006/relationships/image" Target="../media/image11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 Id="rId3" Type="http://schemas.openxmlformats.org/officeDocument/2006/relationships/image" Target="../media/image4.png"/><Relationship Id="rId4" Type="http://schemas.openxmlformats.org/officeDocument/2006/relationships/image" Target="../media/image11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 Id="rId3" Type="http://schemas.openxmlformats.org/officeDocument/2006/relationships/image" Target="../media/image4.png"/><Relationship Id="rId4" Type="http://schemas.openxmlformats.org/officeDocument/2006/relationships/image" Target="../media/image11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4.png"/><Relationship Id="rId4" Type="http://schemas.openxmlformats.org/officeDocument/2006/relationships/image" Target="../media/image11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4.png"/><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4.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4.png"/><Relationship Id="rId4" Type="http://schemas.openxmlformats.org/officeDocument/2006/relationships/image" Target="../media/image12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4.png"/><Relationship Id="rId4" Type="http://schemas.openxmlformats.org/officeDocument/2006/relationships/image" Target="../media/image12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 Id="rId3" Type="http://schemas.openxmlformats.org/officeDocument/2006/relationships/image" Target="../media/image4.png"/><Relationship Id="rId4" Type="http://schemas.openxmlformats.org/officeDocument/2006/relationships/image" Target="../media/image11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 Id="rId3" Type="http://schemas.openxmlformats.org/officeDocument/2006/relationships/image" Target="../media/image4.png"/><Relationship Id="rId4" Type="http://schemas.openxmlformats.org/officeDocument/2006/relationships/image" Target="../media/image12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 Id="rId3" Type="http://schemas.openxmlformats.org/officeDocument/2006/relationships/image" Target="../media/image4.png"/><Relationship Id="rId4" Type="http://schemas.openxmlformats.org/officeDocument/2006/relationships/image" Target="../media/image122.png"/><Relationship Id="rId5" Type="http://schemas.openxmlformats.org/officeDocument/2006/relationships/image" Target="../media/image117.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 Id="rId3" Type="http://schemas.openxmlformats.org/officeDocument/2006/relationships/image" Target="../media/image4.png"/><Relationship Id="rId4" Type="http://schemas.openxmlformats.org/officeDocument/2006/relationships/image" Target="../media/image122.png"/><Relationship Id="rId5" Type="http://schemas.openxmlformats.org/officeDocument/2006/relationships/image" Target="../media/image11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 Id="rId3" Type="http://schemas.openxmlformats.org/officeDocument/2006/relationships/image" Target="../media/image4.png"/><Relationship Id="rId4" Type="http://schemas.openxmlformats.org/officeDocument/2006/relationships/image" Target="../media/image122.png"/><Relationship Id="rId5" Type="http://schemas.openxmlformats.org/officeDocument/2006/relationships/image" Target="../media/image11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 Id="rId3" Type="http://schemas.openxmlformats.org/officeDocument/2006/relationships/image" Target="../media/image4.png"/><Relationship Id="rId4" Type="http://schemas.openxmlformats.org/officeDocument/2006/relationships/image" Target="../media/image122.png"/><Relationship Id="rId5" Type="http://schemas.openxmlformats.org/officeDocument/2006/relationships/image" Target="../media/image11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0.xml"/><Relationship Id="rId3" Type="http://schemas.openxmlformats.org/officeDocument/2006/relationships/image" Target="../media/image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 Id="rId3" Type="http://schemas.openxmlformats.org/officeDocument/2006/relationships/image" Target="../media/image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 Id="rId3" Type="http://schemas.openxmlformats.org/officeDocument/2006/relationships/image" Target="../media/image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 Id="rId3" Type="http://schemas.openxmlformats.org/officeDocument/2006/relationships/image" Target="../media/image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 Id="rId3" Type="http://schemas.openxmlformats.org/officeDocument/2006/relationships/image" Target="../media/image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 Id="rId3" Type="http://schemas.openxmlformats.org/officeDocument/2006/relationships/image" Target="../media/image4.png"/><Relationship Id="rId4" Type="http://schemas.openxmlformats.org/officeDocument/2006/relationships/hyperlink" Target="http://10.0.0.94:8070"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 Id="rId3" Type="http://schemas.openxmlformats.org/officeDocument/2006/relationships/image" Target="../media/image4.png"/><Relationship Id="rId4" Type="http://schemas.openxmlformats.org/officeDocument/2006/relationships/image" Target="../media/image12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 Id="rId3" Type="http://schemas.openxmlformats.org/officeDocument/2006/relationships/image" Target="../media/image4.png"/><Relationship Id="rId4" Type="http://schemas.openxmlformats.org/officeDocument/2006/relationships/image" Target="../media/image12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 Id="rId3" Type="http://schemas.openxmlformats.org/officeDocument/2006/relationships/image" Target="../media/image4.png"/><Relationship Id="rId4" Type="http://schemas.openxmlformats.org/officeDocument/2006/relationships/image" Target="../media/image1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 Id="rId3" Type="http://schemas.openxmlformats.org/officeDocument/2006/relationships/image" Target="../media/image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 Id="rId3" Type="http://schemas.openxmlformats.org/officeDocument/2006/relationships/image" Target="../media/image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 Id="rId3" Type="http://schemas.openxmlformats.org/officeDocument/2006/relationships/image" Target="../media/image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4.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 Id="rId3" Type="http://schemas.openxmlformats.org/officeDocument/2006/relationships/image" Target="../media/image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 Id="rId3" Type="http://schemas.openxmlformats.org/officeDocument/2006/relationships/image" Target="../media/image4.png"/><Relationship Id="rId4" Type="http://schemas.openxmlformats.org/officeDocument/2006/relationships/image" Target="../media/image126.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 Id="rId3" Type="http://schemas.openxmlformats.org/officeDocument/2006/relationships/image" Target="../media/image4.png"/><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hyperlink" Target="https://www.youtube.com/watch?v=j1gU2oGFay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png"/><Relationship Id="rId4" Type="http://schemas.openxmlformats.org/officeDocument/2006/relationships/image" Target="../media/image35.png"/><Relationship Id="rId5"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4.png"/><Relationship Id="rId4"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png"/><Relationship Id="rId4"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4.png"/><Relationship Id="rId4" Type="http://schemas.openxmlformats.org/officeDocument/2006/relationships/image" Target="../media/image51.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4.png"/><Relationship Id="rId8"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4.png"/><Relationship Id="rId4" Type="http://schemas.openxmlformats.org/officeDocument/2006/relationships/image" Target="../media/image48.png"/><Relationship Id="rId5"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4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4.png"/><Relationship Id="rId4"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5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hyperlink" Target="https://hub.docker.com/" TargetMode="External"/><Relationship Id="rId5"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6.png"/><Relationship Id="rId4" Type="http://schemas.openxmlformats.org/officeDocument/2006/relationships/hyperlink" Target="https://hub.docker.com/" TargetMode="External"/><Relationship Id="rId5" Type="http://schemas.openxmlformats.org/officeDocument/2006/relationships/image" Target="../media/image53.png"/><Relationship Id="rId6"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56.png"/><Relationship Id="rId4" Type="http://schemas.openxmlformats.org/officeDocument/2006/relationships/image" Target="../media/image49.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6.png"/><Relationship Id="rId4" Type="http://schemas.openxmlformats.org/officeDocument/2006/relationships/hyperlink" Target="https://www.aquasec.com/cloud-native-academy/docker-container/docker-containers-vs-virtual-machines/" TargetMode="External"/><Relationship Id="rId5" Type="http://schemas.openxmlformats.org/officeDocument/2006/relationships/hyperlink" Target="https://www.aquasec.com/cloud-native-academy/container-security/image-repository/" TargetMode="External"/><Relationship Id="rId6" Type="http://schemas.openxmlformats.org/officeDocument/2006/relationships/image" Target="../media/image4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6.png"/><Relationship Id="rId4" Type="http://schemas.openxmlformats.org/officeDocument/2006/relationships/image" Target="../media/image49.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6.png"/><Relationship Id="rId4" Type="http://schemas.openxmlformats.org/officeDocument/2006/relationships/image" Target="../media/image49.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6.png"/><Relationship Id="rId4" Type="http://schemas.openxmlformats.org/officeDocument/2006/relationships/hyperlink" Target="https://hub.docker.com/search?q=&amp;type=image&amp;image_filter=official" TargetMode="External"/><Relationship Id="rId5" Type="http://schemas.openxmlformats.org/officeDocument/2006/relationships/image" Target="../media/image4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57.png"/><Relationship Id="rId6" Type="http://schemas.openxmlformats.org/officeDocument/2006/relationships/image" Target="../media/image5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6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6.png"/><Relationship Id="rId4" Type="http://schemas.openxmlformats.org/officeDocument/2006/relationships/image" Target="../media/image49.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56.png"/><Relationship Id="rId4" Type="http://schemas.openxmlformats.org/officeDocument/2006/relationships/image" Target="../media/image49.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56.png"/><Relationship Id="rId4" Type="http://schemas.openxmlformats.org/officeDocument/2006/relationships/image" Target="../media/image49.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6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73.png"/><Relationship Id="rId6" Type="http://schemas.openxmlformats.org/officeDocument/2006/relationships/image" Target="../media/image6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67.png"/><Relationship Id="rId6" Type="http://schemas.openxmlformats.org/officeDocument/2006/relationships/image" Target="../media/image75.png"/><Relationship Id="rId7" Type="http://schemas.openxmlformats.org/officeDocument/2006/relationships/image" Target="../media/image6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56.png"/><Relationship Id="rId4" Type="http://schemas.openxmlformats.org/officeDocument/2006/relationships/image" Target="../media/image49.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6.png"/><Relationship Id="rId4" Type="http://schemas.openxmlformats.org/officeDocument/2006/relationships/image" Target="../media/image49.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56.png"/><Relationship Id="rId4" Type="http://schemas.openxmlformats.org/officeDocument/2006/relationships/image" Target="../media/image49.jpg"/><Relationship Id="rId5" Type="http://schemas.openxmlformats.org/officeDocument/2006/relationships/image" Target="../media/image63.png"/><Relationship Id="rId6" Type="http://schemas.openxmlformats.org/officeDocument/2006/relationships/image" Target="../media/image70.png"/><Relationship Id="rId7"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 name="Google Shape;61;p14"/>
          <p:cNvSpPr/>
          <p:nvPr/>
        </p:nvSpPr>
        <p:spPr>
          <a:xfrm flipH="1" rot="-2700000">
            <a:off x="5951977" y="1028961"/>
            <a:ext cx="4598611" cy="415075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2" name="Google Shape;62;p14"/>
          <p:cNvSpPr/>
          <p:nvPr/>
        </p:nvSpPr>
        <p:spPr>
          <a:xfrm>
            <a:off x="3587890" y="3954286"/>
            <a:ext cx="2378400" cy="1189200"/>
          </a:xfrm>
          <a:prstGeom prst="triangle">
            <a:avLst>
              <a:gd fmla="val 50000" name="adj"/>
            </a:avLst>
          </a:prstGeom>
          <a:solidFill>
            <a:schemeClr val="accent4">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 name="Google Shape;63;p14"/>
          <p:cNvSpPr/>
          <p:nvPr/>
        </p:nvSpPr>
        <p:spPr>
          <a:xfrm rot="2700000">
            <a:off x="5205229" y="1307168"/>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 name="Google Shape;64;p14"/>
          <p:cNvSpPr/>
          <p:nvPr/>
        </p:nvSpPr>
        <p:spPr>
          <a:xfrm rot="2700000">
            <a:off x="48762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5" name="Google Shape;65;p14"/>
          <p:cNvSpPr txBox="1"/>
          <p:nvPr>
            <p:ph type="ctrTitle"/>
          </p:nvPr>
        </p:nvSpPr>
        <p:spPr>
          <a:xfrm>
            <a:off x="5112893" y="204134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lang="en" sz="2100">
                <a:solidFill>
                  <a:srgbClr val="080808"/>
                </a:solidFill>
                <a:latin typeface="Times New Roman"/>
                <a:ea typeface="Times New Roman"/>
                <a:cs typeface="Times New Roman"/>
                <a:sym typeface="Times New Roman"/>
              </a:rPr>
              <a:t>Docker</a:t>
            </a:r>
            <a:endParaRPr sz="2100">
              <a:solidFill>
                <a:srgbClr val="080808"/>
              </a:solidFill>
              <a:latin typeface="Times New Roman"/>
              <a:ea typeface="Times New Roman"/>
              <a:cs typeface="Times New Roman"/>
              <a:sym typeface="Times New Roman"/>
            </a:endParaRPr>
          </a:p>
        </p:txBody>
      </p:sp>
      <p:sp>
        <p:nvSpPr>
          <p:cNvPr id="66" name="Google Shape;66;p14"/>
          <p:cNvSpPr/>
          <p:nvPr/>
        </p:nvSpPr>
        <p:spPr>
          <a:xfrm flipH="1" rot="-2700000">
            <a:off x="-685252" y="219325"/>
            <a:ext cx="3787880" cy="6896447"/>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Logo&#10;&#10;Description automatically generated" id="67" name="Google Shape;67;p14"/>
          <p:cNvPicPr preferRelativeResize="0"/>
          <p:nvPr/>
        </p:nvPicPr>
        <p:blipFill rotWithShape="1">
          <a:blip r:embed="rId3">
            <a:alphaModFix/>
          </a:blip>
          <a:srcRect b="0" l="0" r="0" t="0"/>
          <a:stretch/>
        </p:blipFill>
        <p:spPr>
          <a:xfrm>
            <a:off x="241301" y="1638365"/>
            <a:ext cx="3733538" cy="186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51" name="Google Shape;151;p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Virtual machine?</a:t>
            </a:r>
            <a:endParaRPr b="1" sz="1800">
              <a:solidFill>
                <a:srgbClr val="0B5394"/>
              </a:solidFill>
            </a:endParaRPr>
          </a:p>
        </p:txBody>
      </p:sp>
      <p:cxnSp>
        <p:nvCxnSpPr>
          <p:cNvPr id="152" name="Google Shape;152;p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53" name="Google Shape;153;p23"/>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54" name="Google Shape;154;p23"/>
          <p:cNvSpPr txBox="1"/>
          <p:nvPr/>
        </p:nvSpPr>
        <p:spPr>
          <a:xfrm>
            <a:off x="114300" y="38519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Virtual Machine (VM) is a compute resource that uses </a:t>
            </a:r>
            <a:r>
              <a:rPr b="1" lang="en" sz="1200">
                <a:latin typeface="Times New Roman"/>
                <a:ea typeface="Times New Roman"/>
                <a:cs typeface="Times New Roman"/>
                <a:sym typeface="Times New Roman"/>
              </a:rPr>
              <a:t>software instead of a physical computer to run programs</a:t>
            </a:r>
            <a:r>
              <a:rPr lang="en" sz="1200">
                <a:latin typeface="Times New Roman"/>
                <a:ea typeface="Times New Roman"/>
                <a:cs typeface="Times New Roman"/>
                <a:sym typeface="Times New Roman"/>
              </a:rPr>
              <a:t> and deploy apps. The software here is called </a:t>
            </a:r>
            <a:r>
              <a:rPr b="1" lang="en" sz="1200">
                <a:latin typeface="Times New Roman"/>
                <a:ea typeface="Times New Roman"/>
                <a:cs typeface="Times New Roman"/>
                <a:sym typeface="Times New Roman"/>
              </a:rPr>
              <a:t>hypervisor</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virtual machine runs its own operating system and functions separately from the other VMs, even when they are all running on the same host</a:t>
            </a:r>
            <a:endParaRPr sz="1200">
              <a:latin typeface="Times New Roman"/>
              <a:ea typeface="Times New Roman"/>
              <a:cs typeface="Times New Roman"/>
              <a:sym typeface="Times New Roman"/>
            </a:endParaRPr>
          </a:p>
        </p:txBody>
      </p:sp>
      <p:pic>
        <p:nvPicPr>
          <p:cNvPr descr="Logo&#10;&#10;Description automatically generated" id="155" name="Google Shape;155;p2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113"/>
          <p:cNvPicPr preferRelativeResize="0"/>
          <p:nvPr/>
        </p:nvPicPr>
        <p:blipFill rotWithShape="1">
          <a:blip r:embed="rId3">
            <a:alphaModFix/>
          </a:blip>
          <a:srcRect b="18465" l="0" r="0" t="582"/>
          <a:stretch/>
        </p:blipFill>
        <p:spPr>
          <a:xfrm>
            <a:off x="469420" y="769465"/>
            <a:ext cx="7250017" cy="1345843"/>
          </a:xfrm>
          <a:prstGeom prst="rect">
            <a:avLst/>
          </a:prstGeom>
          <a:noFill/>
          <a:ln>
            <a:noFill/>
          </a:ln>
        </p:spPr>
      </p:pic>
      <p:pic>
        <p:nvPicPr>
          <p:cNvPr id="1099" name="Google Shape;1099;p113"/>
          <p:cNvPicPr preferRelativeResize="0"/>
          <p:nvPr/>
        </p:nvPicPr>
        <p:blipFill rotWithShape="1">
          <a:blip r:embed="rId4">
            <a:alphaModFix/>
          </a:blip>
          <a:srcRect b="0" l="0" r="0" t="0"/>
          <a:stretch/>
        </p:blipFill>
        <p:spPr>
          <a:xfrm>
            <a:off x="7906035" y="4486364"/>
            <a:ext cx="1185068" cy="491182"/>
          </a:xfrm>
          <a:prstGeom prst="rect">
            <a:avLst/>
          </a:prstGeom>
          <a:noFill/>
          <a:ln>
            <a:noFill/>
          </a:ln>
        </p:spPr>
      </p:pic>
      <p:pic>
        <p:nvPicPr>
          <p:cNvPr id="1100" name="Google Shape;1100;p113"/>
          <p:cNvPicPr preferRelativeResize="0"/>
          <p:nvPr/>
        </p:nvPicPr>
        <p:blipFill rotWithShape="1">
          <a:blip r:embed="rId5">
            <a:alphaModFix/>
          </a:blip>
          <a:srcRect b="0" l="0" r="0" t="0"/>
          <a:stretch/>
        </p:blipFill>
        <p:spPr>
          <a:xfrm>
            <a:off x="7794954" y="222166"/>
            <a:ext cx="1004252" cy="649376"/>
          </a:xfrm>
          <a:prstGeom prst="rect">
            <a:avLst/>
          </a:prstGeom>
          <a:noFill/>
          <a:ln>
            <a:noFill/>
          </a:ln>
        </p:spPr>
      </p:pic>
      <p:sp>
        <p:nvSpPr>
          <p:cNvPr id="1101" name="Google Shape;1101;p113"/>
          <p:cNvSpPr txBox="1"/>
          <p:nvPr/>
        </p:nvSpPr>
        <p:spPr>
          <a:xfrm>
            <a:off x="408900" y="624197"/>
            <a:ext cx="41631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login to dockerhub this time from our terminal</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 docker login </a:t>
            </a:r>
            <a:endParaRPr b="0" i="0" sz="1400" u="none" cap="none" strike="noStrike">
              <a:solidFill>
                <a:srgbClr val="000000"/>
              </a:solidFill>
              <a:latin typeface="Times New Roman"/>
              <a:ea typeface="Times New Roman"/>
              <a:cs typeface="Times New Roman"/>
              <a:sym typeface="Times New Roman"/>
            </a:endParaRPr>
          </a:p>
        </p:txBody>
      </p:sp>
      <p:sp>
        <p:nvSpPr>
          <p:cNvPr id="1102" name="Google Shape;1102;p113"/>
          <p:cNvSpPr/>
          <p:nvPr/>
        </p:nvSpPr>
        <p:spPr>
          <a:xfrm>
            <a:off x="7002046" y="2115308"/>
            <a:ext cx="1460400" cy="7245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The password is hidden </a:t>
            </a:r>
            <a:endParaRPr b="1" i="0" sz="1100" u="none" cap="none" strike="noStrike">
              <a:solidFill>
                <a:schemeClr val="dk1"/>
              </a:solidFill>
              <a:latin typeface="Arial"/>
              <a:ea typeface="Arial"/>
              <a:cs typeface="Arial"/>
              <a:sym typeface="Arial"/>
            </a:endParaRPr>
          </a:p>
        </p:txBody>
      </p:sp>
      <p:sp>
        <p:nvSpPr>
          <p:cNvPr id="1103" name="Google Shape;1103;p113"/>
          <p:cNvSpPr/>
          <p:nvPr/>
        </p:nvSpPr>
        <p:spPr>
          <a:xfrm>
            <a:off x="52899" y="60456"/>
            <a:ext cx="9038100" cy="5010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04" name="Google Shape;1104;p113"/>
          <p:cNvCxnSpPr/>
          <p:nvPr/>
        </p:nvCxnSpPr>
        <p:spPr>
          <a:xfrm>
            <a:off x="192865" y="194475"/>
            <a:ext cx="553800" cy="0"/>
          </a:xfrm>
          <a:prstGeom prst="straightConnector1">
            <a:avLst/>
          </a:prstGeom>
          <a:noFill/>
          <a:ln cap="flat" cmpd="sng" w="12700">
            <a:solidFill>
              <a:srgbClr val="083C92"/>
            </a:solidFill>
            <a:prstDash val="solid"/>
            <a:round/>
            <a:headEnd len="sm" w="sm" type="none"/>
            <a:tailEnd len="sm" w="sm" type="none"/>
          </a:ln>
        </p:spPr>
      </p:cxnSp>
      <p:pic>
        <p:nvPicPr>
          <p:cNvPr id="1105" name="Google Shape;1105;p113"/>
          <p:cNvPicPr preferRelativeResize="0"/>
          <p:nvPr/>
        </p:nvPicPr>
        <p:blipFill rotWithShape="1">
          <a:blip r:embed="rId6">
            <a:alphaModFix/>
          </a:blip>
          <a:srcRect b="0" l="0" r="0" t="0"/>
          <a:stretch/>
        </p:blipFill>
        <p:spPr>
          <a:xfrm>
            <a:off x="304530" y="3155774"/>
            <a:ext cx="7992548" cy="1365622"/>
          </a:xfrm>
          <a:prstGeom prst="rect">
            <a:avLst/>
          </a:prstGeom>
          <a:noFill/>
          <a:ln>
            <a:noFill/>
          </a:ln>
        </p:spPr>
      </p:pic>
      <p:pic>
        <p:nvPicPr>
          <p:cNvPr id="1106" name="Google Shape;1106;p113"/>
          <p:cNvPicPr preferRelativeResize="0"/>
          <p:nvPr/>
        </p:nvPicPr>
        <p:blipFill rotWithShape="1">
          <a:blip r:embed="rId7">
            <a:alphaModFix/>
          </a:blip>
          <a:srcRect b="0" l="0" r="0" t="0"/>
          <a:stretch/>
        </p:blipFill>
        <p:spPr>
          <a:xfrm>
            <a:off x="52899" y="-123310"/>
            <a:ext cx="6291616" cy="957155"/>
          </a:xfrm>
          <a:prstGeom prst="rect">
            <a:avLst/>
          </a:prstGeom>
          <a:noFill/>
          <a:ln>
            <a:noFill/>
          </a:ln>
        </p:spPr>
      </p:pic>
      <p:sp>
        <p:nvSpPr>
          <p:cNvPr id="1107" name="Google Shape;1107;p113"/>
          <p:cNvSpPr txBox="1"/>
          <p:nvPr/>
        </p:nvSpPr>
        <p:spPr>
          <a:xfrm>
            <a:off x="408900" y="2209391"/>
            <a:ext cx="4163100" cy="915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push to </a:t>
            </a:r>
            <a:r>
              <a:rPr lang="en">
                <a:solidFill>
                  <a:schemeClr val="dk1"/>
                </a:solidFill>
                <a:latin typeface="Times New Roman"/>
                <a:ea typeface="Times New Roman"/>
                <a:cs typeface="Times New Roman"/>
                <a:sym typeface="Times New Roman"/>
              </a:rPr>
              <a:t>docker hub</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push [username]/[repository name]:[tag]</a:t>
            </a:r>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push devopseasylearning2021/teaching:001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14"/>
          <p:cNvPicPr preferRelativeResize="0"/>
          <p:nvPr/>
        </p:nvPicPr>
        <p:blipFill rotWithShape="1">
          <a:blip r:embed="rId3">
            <a:alphaModFix/>
          </a:blip>
          <a:srcRect b="0" l="0" r="0" t="0"/>
          <a:stretch/>
        </p:blipFill>
        <p:spPr>
          <a:xfrm>
            <a:off x="7667142" y="4506363"/>
            <a:ext cx="1185068" cy="491182"/>
          </a:xfrm>
          <a:prstGeom prst="rect">
            <a:avLst/>
          </a:prstGeom>
          <a:noFill/>
          <a:ln>
            <a:noFill/>
          </a:ln>
        </p:spPr>
      </p:pic>
      <p:pic>
        <p:nvPicPr>
          <p:cNvPr id="1113" name="Google Shape;1113;p114"/>
          <p:cNvPicPr preferRelativeResize="0"/>
          <p:nvPr/>
        </p:nvPicPr>
        <p:blipFill rotWithShape="1">
          <a:blip r:embed="rId4">
            <a:alphaModFix/>
          </a:blip>
          <a:srcRect b="0" l="0" r="0" t="0"/>
          <a:stretch/>
        </p:blipFill>
        <p:spPr>
          <a:xfrm>
            <a:off x="8120434" y="181369"/>
            <a:ext cx="793489" cy="552167"/>
          </a:xfrm>
          <a:prstGeom prst="rect">
            <a:avLst/>
          </a:prstGeom>
          <a:noFill/>
          <a:ln>
            <a:noFill/>
          </a:ln>
        </p:spPr>
      </p:pic>
      <p:sp>
        <p:nvSpPr>
          <p:cNvPr id="1114" name="Google Shape;1114;p114"/>
          <p:cNvSpPr txBox="1"/>
          <p:nvPr/>
        </p:nvSpPr>
        <p:spPr>
          <a:xfrm>
            <a:off x="460977" y="705738"/>
            <a:ext cx="41631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check dockerhub</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Times New Roman"/>
                <a:ea typeface="Times New Roman"/>
                <a:cs typeface="Times New Roman"/>
                <a:sym typeface="Times New Roman"/>
              </a:rPr>
              <a:t>$ docker push [username]/[repository name]:[tag]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Calibri"/>
              <a:ea typeface="Calibri"/>
              <a:cs typeface="Calibri"/>
              <a:sym typeface="Calibri"/>
            </a:endParaRPr>
          </a:p>
        </p:txBody>
      </p:sp>
      <p:pic>
        <p:nvPicPr>
          <p:cNvPr id="1115" name="Google Shape;1115;p114"/>
          <p:cNvPicPr preferRelativeResize="0"/>
          <p:nvPr/>
        </p:nvPicPr>
        <p:blipFill rotWithShape="1">
          <a:blip r:embed="rId5">
            <a:alphaModFix/>
          </a:blip>
          <a:srcRect b="0" l="0" r="0" t="0"/>
          <a:stretch/>
        </p:blipFill>
        <p:spPr>
          <a:xfrm>
            <a:off x="645111" y="1636938"/>
            <a:ext cx="5088919" cy="2994548"/>
          </a:xfrm>
          <a:prstGeom prst="rect">
            <a:avLst/>
          </a:prstGeom>
          <a:noFill/>
          <a:ln>
            <a:noFill/>
          </a:ln>
        </p:spPr>
      </p:pic>
      <p:sp>
        <p:nvSpPr>
          <p:cNvPr id="1116" name="Google Shape;1116;p114"/>
          <p:cNvSpPr/>
          <p:nvPr/>
        </p:nvSpPr>
        <p:spPr>
          <a:xfrm>
            <a:off x="90684" y="60456"/>
            <a:ext cx="8962500" cy="4995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117" name="Google Shape;1117;p114"/>
          <p:cNvCxnSpPr/>
          <p:nvPr/>
        </p:nvCxnSpPr>
        <p:spPr>
          <a:xfrm>
            <a:off x="347623" y="181369"/>
            <a:ext cx="838800" cy="0"/>
          </a:xfrm>
          <a:prstGeom prst="straightConnector1">
            <a:avLst/>
          </a:prstGeom>
          <a:noFill/>
          <a:ln cap="flat" cmpd="sng" w="12700">
            <a:solidFill>
              <a:srgbClr val="083C92"/>
            </a:solidFill>
            <a:prstDash val="solid"/>
            <a:round/>
            <a:headEnd len="sm" w="sm" type="none"/>
            <a:tailEnd len="sm" w="sm" type="none"/>
          </a:ln>
        </p:spPr>
      </p:cxnSp>
      <p:pic>
        <p:nvPicPr>
          <p:cNvPr id="1118" name="Google Shape;1118;p114"/>
          <p:cNvPicPr preferRelativeResize="0"/>
          <p:nvPr/>
        </p:nvPicPr>
        <p:blipFill rotWithShape="1">
          <a:blip r:embed="rId6">
            <a:alphaModFix/>
          </a:blip>
          <a:srcRect b="0" l="0" r="0" t="0"/>
          <a:stretch/>
        </p:blipFill>
        <p:spPr>
          <a:xfrm>
            <a:off x="149054" y="-108458"/>
            <a:ext cx="6291616" cy="95715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2" name="Shape 1122"/>
        <p:cNvGrpSpPr/>
        <p:nvPr/>
      </p:nvGrpSpPr>
      <p:grpSpPr>
        <a:xfrm>
          <a:off x="0" y="0"/>
          <a:ext cx="0" cy="0"/>
          <a:chOff x="0" y="0"/>
          <a:chExt cx="0" cy="0"/>
        </a:xfrm>
      </p:grpSpPr>
      <p:sp>
        <p:nvSpPr>
          <p:cNvPr id="1123" name="Google Shape;1123;p11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4" name="Google Shape;1124;p11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25" name="Google Shape;1125;p11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126" name="Google Shape;1126;p11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Working With Docker Images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127" name="Google Shape;1127;p11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16"/>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33" name="Google Shape;1133;p1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Workflow</a:t>
            </a:r>
            <a:endParaRPr b="1" sz="1800">
              <a:solidFill>
                <a:srgbClr val="0B5394"/>
              </a:solidFill>
            </a:endParaRPr>
          </a:p>
        </p:txBody>
      </p:sp>
      <p:cxnSp>
        <p:nvCxnSpPr>
          <p:cNvPr id="1134" name="Google Shape;1134;p1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35" name="Google Shape;1135;p11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136" name="Google Shape;1136;p116"/>
          <p:cNvPicPr preferRelativeResize="0"/>
          <p:nvPr/>
        </p:nvPicPr>
        <p:blipFill>
          <a:blip r:embed="rId4">
            <a:alphaModFix/>
          </a:blip>
          <a:stretch>
            <a:fillRect/>
          </a:stretch>
        </p:blipFill>
        <p:spPr>
          <a:xfrm>
            <a:off x="538100" y="625275"/>
            <a:ext cx="6896599" cy="42733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17"/>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42" name="Google Shape;1142;p1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Login</a:t>
            </a:r>
            <a:endParaRPr b="1" sz="1800">
              <a:solidFill>
                <a:srgbClr val="0B5394"/>
              </a:solidFill>
            </a:endParaRPr>
          </a:p>
        </p:txBody>
      </p:sp>
      <p:cxnSp>
        <p:nvCxnSpPr>
          <p:cNvPr id="1143" name="Google Shape;1143;p1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44" name="Google Shape;1144;p11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145" name="Google Shape;1145;p117"/>
          <p:cNvSpPr txBox="1"/>
          <p:nvPr/>
        </p:nvSpPr>
        <p:spPr>
          <a:xfrm>
            <a:off x="380400" y="749713"/>
            <a:ext cx="4797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Docker login is used to login into docker </a:t>
            </a:r>
            <a:r>
              <a:rPr lang="en" sz="1200">
                <a:solidFill>
                  <a:schemeClr val="dk1"/>
                </a:solidFill>
                <a:latin typeface="Times New Roman"/>
                <a:ea typeface="Times New Roman"/>
                <a:cs typeface="Times New Roman"/>
                <a:sym typeface="Times New Roman"/>
              </a:rPr>
              <a:t>registry. For docker hub, make sure to enter your username and password when prompted.</a:t>
            </a:r>
            <a:endParaRPr/>
          </a:p>
        </p:txBody>
      </p:sp>
      <p:sp>
        <p:nvSpPr>
          <p:cNvPr id="1146" name="Google Shape;1146;p117"/>
          <p:cNvSpPr txBox="1"/>
          <p:nvPr/>
        </p:nvSpPr>
        <p:spPr>
          <a:xfrm>
            <a:off x="331900" y="3321750"/>
            <a:ext cx="8383200" cy="1477500"/>
          </a:xfrm>
          <a:prstGeom prst="rect">
            <a:avLst/>
          </a:prstGeom>
          <a:solidFill>
            <a:srgbClr val="BAF8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aws ecr get-login-password --region &lt;your-region&gt; | docker login --username AWS --password-stdin &lt;ECR-REPOSITORY-URI&gt;</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aws ecr get-login-password --region region | docker login --username AWS --password-stdin aws_account_id.dkr.ecr.region.amazonaws.com</a:t>
            </a:r>
            <a:endParaRPr sz="12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a:p>
        </p:txBody>
      </p:sp>
      <p:sp>
        <p:nvSpPr>
          <p:cNvPr id="1147" name="Google Shape;1147;p117"/>
          <p:cNvSpPr txBox="1"/>
          <p:nvPr/>
        </p:nvSpPr>
        <p:spPr>
          <a:xfrm>
            <a:off x="331900" y="2863475"/>
            <a:ext cx="18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Login into AWS ECR</a:t>
            </a:r>
            <a:endParaRPr>
              <a:latin typeface="Times New Roman"/>
              <a:ea typeface="Times New Roman"/>
              <a:cs typeface="Times New Roman"/>
              <a:sym typeface="Times New Roman"/>
            </a:endParaRPr>
          </a:p>
        </p:txBody>
      </p:sp>
      <p:sp>
        <p:nvSpPr>
          <p:cNvPr id="1148" name="Google Shape;1148;p117"/>
          <p:cNvSpPr txBox="1"/>
          <p:nvPr/>
        </p:nvSpPr>
        <p:spPr>
          <a:xfrm>
            <a:off x="331900" y="2202450"/>
            <a:ext cx="1513800" cy="369300"/>
          </a:xfrm>
          <a:prstGeom prst="rect">
            <a:avLst/>
          </a:prstGeom>
          <a:solidFill>
            <a:srgbClr val="BAF8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 docker login</a:t>
            </a:r>
            <a:endParaRPr/>
          </a:p>
        </p:txBody>
      </p:sp>
      <p:sp>
        <p:nvSpPr>
          <p:cNvPr id="1149" name="Google Shape;1149;p117"/>
          <p:cNvSpPr txBox="1"/>
          <p:nvPr/>
        </p:nvSpPr>
        <p:spPr>
          <a:xfrm>
            <a:off x="331900" y="1627500"/>
            <a:ext cx="270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Login into Docker Hub</a:t>
            </a:r>
            <a:endParaRPr>
              <a:latin typeface="Times New Roman"/>
              <a:ea typeface="Times New Roman"/>
              <a:cs typeface="Times New Roman"/>
              <a:sym typeface="Times New Roman"/>
            </a:endParaRPr>
          </a:p>
        </p:txBody>
      </p:sp>
      <p:sp>
        <p:nvSpPr>
          <p:cNvPr id="1150" name="Google Shape;1150;p117"/>
          <p:cNvSpPr txBox="1"/>
          <p:nvPr/>
        </p:nvSpPr>
        <p:spPr>
          <a:xfrm>
            <a:off x="4315150" y="2158888"/>
            <a:ext cx="32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Using Amazon ECR with the AWS CLI</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8"/>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56" name="Google Shape;1156;p1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57" name="Google Shape;1157;p1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58" name="Google Shape;1158;p118"/>
          <p:cNvPicPr preferRelativeResize="0"/>
          <p:nvPr/>
        </p:nvPicPr>
        <p:blipFill rotWithShape="1">
          <a:blip r:embed="rId3">
            <a:alphaModFix/>
          </a:blip>
          <a:srcRect b="0" l="0" r="0" t="0"/>
          <a:stretch/>
        </p:blipFill>
        <p:spPr>
          <a:xfrm>
            <a:off x="7222250" y="4184323"/>
            <a:ext cx="1513850" cy="756925"/>
          </a:xfrm>
          <a:prstGeom prst="rect">
            <a:avLst/>
          </a:prstGeom>
          <a:noFill/>
          <a:ln>
            <a:noFill/>
          </a:ln>
        </p:spPr>
      </p:pic>
      <p:sp>
        <p:nvSpPr>
          <p:cNvPr id="1159" name="Google Shape;1159;p118"/>
          <p:cNvSpPr/>
          <p:nvPr/>
        </p:nvSpPr>
        <p:spPr>
          <a:xfrm>
            <a:off x="5598082" y="846337"/>
            <a:ext cx="3285000" cy="2152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is the repository</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4-  </a:t>
            </a:r>
            <a:r>
              <a:rPr b="1" i="0" lang="en" sz="1400" u="none" cap="none" strike="noStrike">
                <a:solidFill>
                  <a:srgbClr val="000000"/>
                </a:solidFill>
                <a:latin typeface="Times New Roman"/>
                <a:ea typeface="Times New Roman"/>
                <a:cs typeface="Times New Roman"/>
                <a:sym typeface="Times New Roman"/>
              </a:rPr>
              <a:t>latest</a:t>
            </a:r>
            <a:r>
              <a:rPr b="0" i="0" lang="en" sz="1400" u="none" cap="none" strike="noStrike">
                <a:solidFill>
                  <a:srgbClr val="000000"/>
                </a:solidFill>
                <a:latin typeface="Times New Roman"/>
                <a:ea typeface="Times New Roman"/>
                <a:cs typeface="Times New Roman"/>
                <a:sym typeface="Times New Roman"/>
              </a:rPr>
              <a:t> is the image tag to pull </a:t>
            </a:r>
            <a:endParaRPr b="0" i="0" sz="1400" u="none" cap="none" strike="noStrike">
              <a:solidFill>
                <a:srgbClr val="000000"/>
              </a:solidFill>
              <a:latin typeface="Times New Roman"/>
              <a:ea typeface="Times New Roman"/>
              <a:cs typeface="Times New Roman"/>
              <a:sym typeface="Times New Roman"/>
            </a:endParaRPr>
          </a:p>
        </p:txBody>
      </p:sp>
      <p:sp>
        <p:nvSpPr>
          <p:cNvPr id="1160" name="Google Shape;1160;p118"/>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Docker pull</a:t>
            </a:r>
            <a:r>
              <a:rPr b="0" i="0" lang="en" sz="1200" u="none" cap="none" strike="noStrike">
                <a:solidFill>
                  <a:schemeClr val="dk1"/>
                </a:solidFill>
                <a:latin typeface="Times New Roman"/>
                <a:ea typeface="Times New Roman"/>
                <a:cs typeface="Times New Roman"/>
                <a:sym typeface="Times New Roman"/>
              </a:rPr>
              <a:t>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161" name="Google Shape;1161;p118"/>
          <p:cNvSpPr txBox="1"/>
          <p:nvPr/>
        </p:nvSpPr>
        <p:spPr>
          <a:xfrm>
            <a:off x="423000" y="2991175"/>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a:t>
            </a:r>
            <a:endParaRPr b="0" i="0" sz="1400" u="none" cap="none" strike="noStrike">
              <a:solidFill>
                <a:srgbClr val="000000"/>
              </a:solidFill>
              <a:latin typeface="Arial"/>
              <a:ea typeface="Arial"/>
              <a:cs typeface="Arial"/>
              <a:sym typeface="Arial"/>
            </a:endParaRPr>
          </a:p>
        </p:txBody>
      </p:sp>
      <p:cxnSp>
        <p:nvCxnSpPr>
          <p:cNvPr id="1162" name="Google Shape;1162;p118"/>
          <p:cNvCxnSpPr/>
          <p:nvPr/>
        </p:nvCxnSpPr>
        <p:spPr>
          <a:xfrm flipH="1">
            <a:off x="903850" y="270322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63" name="Google Shape;1163;p118"/>
          <p:cNvCxnSpPr/>
          <p:nvPr/>
        </p:nvCxnSpPr>
        <p:spPr>
          <a:xfrm flipH="1">
            <a:off x="1379825" y="270322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64" name="Google Shape;1164;p118"/>
          <p:cNvCxnSpPr/>
          <p:nvPr/>
        </p:nvCxnSpPr>
        <p:spPr>
          <a:xfrm flipH="1">
            <a:off x="1917200" y="270322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65" name="Google Shape;1165;p118"/>
          <p:cNvSpPr/>
          <p:nvPr/>
        </p:nvSpPr>
        <p:spPr>
          <a:xfrm>
            <a:off x="903875"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66" name="Google Shape;1166;p118"/>
          <p:cNvSpPr/>
          <p:nvPr/>
        </p:nvSpPr>
        <p:spPr>
          <a:xfrm>
            <a:off x="1410537"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67" name="Google Shape;1167;p118"/>
          <p:cNvSpPr/>
          <p:nvPr/>
        </p:nvSpPr>
        <p:spPr>
          <a:xfrm>
            <a:off x="1917187" y="23339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168" name="Google Shape;1168;p118"/>
          <p:cNvSpPr txBox="1"/>
          <p:nvPr/>
        </p:nvSpPr>
        <p:spPr>
          <a:xfrm>
            <a:off x="353975" y="3573612"/>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ubuntu:latest</a:t>
            </a:r>
            <a:endParaRPr b="0" i="0" sz="1400" u="none" cap="none" strike="noStrike">
              <a:solidFill>
                <a:srgbClr val="000000"/>
              </a:solidFill>
              <a:latin typeface="Arial"/>
              <a:ea typeface="Arial"/>
              <a:cs typeface="Arial"/>
              <a:sym typeface="Arial"/>
            </a:endParaRPr>
          </a:p>
        </p:txBody>
      </p:sp>
      <p:cxnSp>
        <p:nvCxnSpPr>
          <p:cNvPr id="1169" name="Google Shape;1169;p118"/>
          <p:cNvCxnSpPr>
            <a:endCxn id="1168" idx="2"/>
          </p:cNvCxnSpPr>
          <p:nvPr/>
        </p:nvCxnSpPr>
        <p:spPr>
          <a:xfrm rot="10800000">
            <a:off x="1574525" y="3973812"/>
            <a:ext cx="0" cy="361200"/>
          </a:xfrm>
          <a:prstGeom prst="straightConnector1">
            <a:avLst/>
          </a:prstGeom>
          <a:noFill/>
          <a:ln cap="flat" cmpd="sng" w="19050">
            <a:solidFill>
              <a:srgbClr val="1155CC"/>
            </a:solidFill>
            <a:prstDash val="solid"/>
            <a:round/>
            <a:headEnd len="sm" w="sm" type="none"/>
            <a:tailEnd len="med" w="med" type="triangle"/>
          </a:ln>
        </p:spPr>
      </p:cxnSp>
      <p:sp>
        <p:nvSpPr>
          <p:cNvPr id="1170" name="Google Shape;1170;p118"/>
          <p:cNvSpPr/>
          <p:nvPr/>
        </p:nvSpPr>
        <p:spPr>
          <a:xfrm>
            <a:off x="1378925" y="43026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sp>
        <p:nvSpPr>
          <p:cNvPr id="1171" name="Google Shape;1171;p118"/>
          <p:cNvSpPr txBox="1"/>
          <p:nvPr/>
        </p:nvSpPr>
        <p:spPr>
          <a:xfrm>
            <a:off x="2524075" y="2998825"/>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1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77" name="Google Shape;1177;p1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78" name="Google Shape;1178;p1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79" name="Google Shape;1179;p119"/>
          <p:cNvPicPr preferRelativeResize="0"/>
          <p:nvPr/>
        </p:nvPicPr>
        <p:blipFill rotWithShape="1">
          <a:blip r:embed="rId3">
            <a:alphaModFix/>
          </a:blip>
          <a:srcRect b="0" l="0" r="0" t="0"/>
          <a:stretch/>
        </p:blipFill>
        <p:spPr>
          <a:xfrm>
            <a:off x="7434696" y="4147920"/>
            <a:ext cx="1513850" cy="756925"/>
          </a:xfrm>
          <a:prstGeom prst="rect">
            <a:avLst/>
          </a:prstGeom>
          <a:noFill/>
          <a:ln>
            <a:noFill/>
          </a:ln>
        </p:spPr>
      </p:pic>
      <p:sp>
        <p:nvSpPr>
          <p:cNvPr id="1180" name="Google Shape;1180;p119"/>
          <p:cNvSpPr/>
          <p:nvPr/>
        </p:nvSpPr>
        <p:spPr>
          <a:xfrm>
            <a:off x="5567870" y="490159"/>
            <a:ext cx="3285000" cy="2569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00"/>
              <a:buFont typeface="Arial"/>
              <a:buNone/>
            </a:pPr>
            <a:r>
              <a:t/>
            </a:r>
            <a:endParaRPr b="0" i="0" sz="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is the repository</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300"/>
              <a:buFont typeface="Arial"/>
              <a:buNone/>
            </a:pPr>
            <a:r>
              <a:t/>
            </a:r>
            <a:endParaRPr b="0" i="0" sz="3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22.10, 20.04 are </a:t>
            </a:r>
            <a:r>
              <a:rPr b="0" i="0" lang="en" sz="1400" u="none" cap="none" strike="noStrike">
                <a:solidFill>
                  <a:schemeClr val="dk1"/>
                </a:solidFill>
                <a:latin typeface="Times New Roman"/>
                <a:ea typeface="Times New Roman"/>
                <a:cs typeface="Times New Roman"/>
                <a:sym typeface="Times New Roman"/>
              </a:rPr>
              <a:t> the image tags to pull</a:t>
            </a:r>
            <a:r>
              <a:rPr b="0" i="0" lang="en" sz="14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Times New Roman"/>
              <a:ea typeface="Times New Roman"/>
              <a:cs typeface="Times New Roman"/>
              <a:sym typeface="Times New Roman"/>
            </a:endParaRPr>
          </a:p>
        </p:txBody>
      </p:sp>
      <p:sp>
        <p:nvSpPr>
          <p:cNvPr id="1181" name="Google Shape;1181;p119"/>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182" name="Google Shape;1182;p119"/>
          <p:cNvSpPr txBox="1"/>
          <p:nvPr/>
        </p:nvSpPr>
        <p:spPr>
          <a:xfrm>
            <a:off x="423000" y="4268975"/>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ubuntu:22.04</a:t>
            </a:r>
            <a:endParaRPr b="0" i="0" sz="1400" u="none" cap="none" strike="noStrike">
              <a:solidFill>
                <a:srgbClr val="000000"/>
              </a:solidFill>
              <a:latin typeface="Arial"/>
              <a:ea typeface="Arial"/>
              <a:cs typeface="Arial"/>
              <a:sym typeface="Arial"/>
            </a:endParaRPr>
          </a:p>
        </p:txBody>
      </p:sp>
      <p:sp>
        <p:nvSpPr>
          <p:cNvPr id="1183" name="Google Shape;1183;p119"/>
          <p:cNvSpPr txBox="1"/>
          <p:nvPr/>
        </p:nvSpPr>
        <p:spPr>
          <a:xfrm>
            <a:off x="5746670" y="3218814"/>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184" name="Google Shape;1184;p119"/>
          <p:cNvSpPr txBox="1"/>
          <p:nvPr/>
        </p:nvSpPr>
        <p:spPr>
          <a:xfrm>
            <a:off x="423000" y="3459950"/>
            <a:ext cx="2441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ubuntu:22.10</a:t>
            </a:r>
            <a:endParaRPr b="0" i="0" sz="1400" u="none" cap="none" strike="noStrike">
              <a:solidFill>
                <a:srgbClr val="000000"/>
              </a:solidFill>
              <a:latin typeface="Arial"/>
              <a:ea typeface="Arial"/>
              <a:cs typeface="Arial"/>
              <a:sym typeface="Arial"/>
            </a:endParaRPr>
          </a:p>
        </p:txBody>
      </p:sp>
      <p:cxnSp>
        <p:nvCxnSpPr>
          <p:cNvPr id="1185" name="Google Shape;1185;p119"/>
          <p:cNvCxnSpPr/>
          <p:nvPr/>
        </p:nvCxnSpPr>
        <p:spPr>
          <a:xfrm flipH="1">
            <a:off x="2391238" y="31930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86" name="Google Shape;1186;p119"/>
          <p:cNvSpPr/>
          <p:nvPr/>
        </p:nvSpPr>
        <p:spPr>
          <a:xfrm>
            <a:off x="2391225"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187" name="Google Shape;1187;p119"/>
          <p:cNvCxnSpPr/>
          <p:nvPr/>
        </p:nvCxnSpPr>
        <p:spPr>
          <a:xfrm flipH="1">
            <a:off x="814875" y="319307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88" name="Google Shape;1188;p119"/>
          <p:cNvCxnSpPr/>
          <p:nvPr/>
        </p:nvCxnSpPr>
        <p:spPr>
          <a:xfrm flipH="1">
            <a:off x="1290850" y="3193075"/>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189" name="Google Shape;1189;p119"/>
          <p:cNvCxnSpPr/>
          <p:nvPr/>
        </p:nvCxnSpPr>
        <p:spPr>
          <a:xfrm flipH="1">
            <a:off x="1828225" y="31930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190" name="Google Shape;1190;p119"/>
          <p:cNvSpPr/>
          <p:nvPr/>
        </p:nvSpPr>
        <p:spPr>
          <a:xfrm>
            <a:off x="814900"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191" name="Google Shape;1191;p119"/>
          <p:cNvSpPr/>
          <p:nvPr/>
        </p:nvSpPr>
        <p:spPr>
          <a:xfrm>
            <a:off x="1321562"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192" name="Google Shape;1192;p119"/>
          <p:cNvSpPr/>
          <p:nvPr/>
        </p:nvSpPr>
        <p:spPr>
          <a:xfrm>
            <a:off x="1828212" y="28237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0"/>
          <p:cNvSpPr/>
          <p:nvPr/>
        </p:nvSpPr>
        <p:spPr>
          <a:xfrm>
            <a:off x="114300" y="53525"/>
            <a:ext cx="8915400" cy="5031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98" name="Google Shape;1198;p1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199" name="Google Shape;1199;p1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00" name="Google Shape;1200;p120"/>
          <p:cNvPicPr preferRelativeResize="0"/>
          <p:nvPr/>
        </p:nvPicPr>
        <p:blipFill rotWithShape="1">
          <a:blip r:embed="rId3">
            <a:alphaModFix/>
          </a:blip>
          <a:srcRect b="0" l="0" r="0" t="0"/>
          <a:stretch/>
        </p:blipFill>
        <p:spPr>
          <a:xfrm>
            <a:off x="7434696" y="4334118"/>
            <a:ext cx="1513850" cy="756925"/>
          </a:xfrm>
          <a:prstGeom prst="rect">
            <a:avLst/>
          </a:prstGeom>
          <a:noFill/>
          <a:ln>
            <a:noFill/>
          </a:ln>
        </p:spPr>
      </p:pic>
      <p:sp>
        <p:nvSpPr>
          <p:cNvPr id="1201" name="Google Shape;1201;p120"/>
          <p:cNvSpPr/>
          <p:nvPr/>
        </p:nvSpPr>
        <p:spPr>
          <a:xfrm>
            <a:off x="5599825" y="666281"/>
            <a:ext cx="3152400" cy="22557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400"/>
              <a:buFont typeface="Arial"/>
              <a:buNone/>
            </a:pPr>
            <a:r>
              <a:t/>
            </a:r>
            <a:endParaRPr b="0" i="0" sz="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400"/>
              <a:buFont typeface="Arial"/>
              <a:buNone/>
            </a:pPr>
            <a:r>
              <a:t/>
            </a:r>
            <a:endParaRPr b="0" i="0" sz="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ubuntu</a:t>
            </a:r>
            <a:r>
              <a:rPr b="0" i="0" lang="en" sz="1400" u="none" cap="none" strike="noStrike">
                <a:solidFill>
                  <a:srgbClr val="000000"/>
                </a:solidFill>
                <a:latin typeface="Times New Roman"/>
                <a:ea typeface="Times New Roman"/>
                <a:cs typeface="Times New Roman"/>
                <a:sym typeface="Times New Roman"/>
              </a:rPr>
              <a:t> and centos is the repository</a:t>
            </a:r>
            <a:endParaRPr b="0" i="0" sz="1400" u="none" cap="none" strike="noStrike">
              <a:solidFill>
                <a:srgbClr val="000000"/>
              </a:solidFill>
              <a:latin typeface="Times New Roman"/>
              <a:ea typeface="Times New Roman"/>
              <a:cs typeface="Times New Roman"/>
              <a:sym typeface="Times New Roman"/>
            </a:endParaRPr>
          </a:p>
        </p:txBody>
      </p:sp>
      <p:sp>
        <p:nvSpPr>
          <p:cNvPr id="1202" name="Google Shape;1202;p120"/>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03" name="Google Shape;1203;p120"/>
          <p:cNvSpPr txBox="1"/>
          <p:nvPr/>
        </p:nvSpPr>
        <p:spPr>
          <a:xfrm>
            <a:off x="423000" y="4573100"/>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centos</a:t>
            </a:r>
            <a:endParaRPr b="0" i="0" sz="1400" u="none" cap="none" strike="noStrike">
              <a:solidFill>
                <a:srgbClr val="000000"/>
              </a:solidFill>
              <a:latin typeface="Arial"/>
              <a:ea typeface="Arial"/>
              <a:cs typeface="Arial"/>
              <a:sym typeface="Arial"/>
            </a:endParaRPr>
          </a:p>
        </p:txBody>
      </p:sp>
      <p:sp>
        <p:nvSpPr>
          <p:cNvPr id="1204" name="Google Shape;1204;p120"/>
          <p:cNvSpPr txBox="1"/>
          <p:nvPr/>
        </p:nvSpPr>
        <p:spPr>
          <a:xfrm>
            <a:off x="5712325" y="3117243"/>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205" name="Google Shape;1205;p120"/>
          <p:cNvSpPr txBox="1"/>
          <p:nvPr/>
        </p:nvSpPr>
        <p:spPr>
          <a:xfrm>
            <a:off x="423000" y="3997350"/>
            <a:ext cx="1796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pull ubuntu</a:t>
            </a:r>
            <a:endParaRPr b="0" i="0" sz="1400" u="none" cap="none" strike="noStrike">
              <a:solidFill>
                <a:srgbClr val="000000"/>
              </a:solidFill>
              <a:latin typeface="Arial"/>
              <a:ea typeface="Arial"/>
              <a:cs typeface="Arial"/>
              <a:sym typeface="Arial"/>
            </a:endParaRPr>
          </a:p>
        </p:txBody>
      </p:sp>
      <p:sp>
        <p:nvSpPr>
          <p:cNvPr id="1206" name="Google Shape;1206;p120"/>
          <p:cNvSpPr txBox="1"/>
          <p:nvPr/>
        </p:nvSpPr>
        <p:spPr>
          <a:xfrm>
            <a:off x="331900" y="2629550"/>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If you don’t specify the image tag to download docker will pull the latest image tag</a:t>
            </a:r>
            <a:endParaRPr b="0" i="0" sz="1400" u="none" cap="none" strike="noStrike">
              <a:solidFill>
                <a:srgbClr val="000000"/>
              </a:solidFill>
              <a:latin typeface="Times New Roman"/>
              <a:ea typeface="Times New Roman"/>
              <a:cs typeface="Times New Roman"/>
              <a:sym typeface="Times New Roman"/>
            </a:endParaRPr>
          </a:p>
        </p:txBody>
      </p:sp>
      <p:cxnSp>
        <p:nvCxnSpPr>
          <p:cNvPr id="1207" name="Google Shape;1207;p120"/>
          <p:cNvCxnSpPr>
            <a:endCxn id="1208" idx="1"/>
          </p:cNvCxnSpPr>
          <p:nvPr/>
        </p:nvCxnSpPr>
        <p:spPr>
          <a:xfrm>
            <a:off x="2219425" y="4197450"/>
            <a:ext cx="406800" cy="0"/>
          </a:xfrm>
          <a:prstGeom prst="straightConnector1">
            <a:avLst/>
          </a:prstGeom>
          <a:noFill/>
          <a:ln cap="flat" cmpd="sng" w="9525">
            <a:solidFill>
              <a:schemeClr val="dk2"/>
            </a:solidFill>
            <a:prstDash val="solid"/>
            <a:round/>
            <a:headEnd len="sm" w="sm" type="none"/>
            <a:tailEnd len="med" w="med" type="triangle"/>
          </a:ln>
        </p:spPr>
      </p:cxnSp>
      <p:sp>
        <p:nvSpPr>
          <p:cNvPr id="1208" name="Google Shape;1208;p120"/>
          <p:cNvSpPr txBox="1"/>
          <p:nvPr/>
        </p:nvSpPr>
        <p:spPr>
          <a:xfrm>
            <a:off x="2626225" y="3997350"/>
            <a:ext cx="236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docker will pull  ubuntu:latest</a:t>
            </a:r>
            <a:endParaRPr b="0" i="0" sz="1400" u="none" cap="none" strike="noStrike">
              <a:solidFill>
                <a:srgbClr val="000000"/>
              </a:solidFill>
              <a:latin typeface="Times New Roman"/>
              <a:ea typeface="Times New Roman"/>
              <a:cs typeface="Times New Roman"/>
              <a:sym typeface="Times New Roman"/>
            </a:endParaRPr>
          </a:p>
        </p:txBody>
      </p:sp>
      <p:cxnSp>
        <p:nvCxnSpPr>
          <p:cNvPr id="1209" name="Google Shape;1209;p120"/>
          <p:cNvCxnSpPr>
            <a:endCxn id="1210" idx="1"/>
          </p:cNvCxnSpPr>
          <p:nvPr/>
        </p:nvCxnSpPr>
        <p:spPr>
          <a:xfrm>
            <a:off x="2219425" y="4773200"/>
            <a:ext cx="406800" cy="0"/>
          </a:xfrm>
          <a:prstGeom prst="straightConnector1">
            <a:avLst/>
          </a:prstGeom>
          <a:noFill/>
          <a:ln cap="flat" cmpd="sng" w="9525">
            <a:solidFill>
              <a:schemeClr val="dk2"/>
            </a:solidFill>
            <a:prstDash val="solid"/>
            <a:round/>
            <a:headEnd len="sm" w="sm" type="none"/>
            <a:tailEnd len="med" w="med" type="triangle"/>
          </a:ln>
        </p:spPr>
      </p:cxnSp>
      <p:sp>
        <p:nvSpPr>
          <p:cNvPr id="1210" name="Google Shape;1210;p120"/>
          <p:cNvSpPr txBox="1"/>
          <p:nvPr/>
        </p:nvSpPr>
        <p:spPr>
          <a:xfrm>
            <a:off x="2626225" y="4573100"/>
            <a:ext cx="2364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docker will pull  ubuntu:latest</a:t>
            </a:r>
            <a:endParaRPr b="0" i="0" sz="1400" u="none" cap="none" strike="noStrike">
              <a:solidFill>
                <a:srgbClr val="000000"/>
              </a:solidFill>
              <a:latin typeface="Times New Roman"/>
              <a:ea typeface="Times New Roman"/>
              <a:cs typeface="Times New Roman"/>
              <a:sym typeface="Times New Roman"/>
            </a:endParaRPr>
          </a:p>
        </p:txBody>
      </p:sp>
      <p:cxnSp>
        <p:nvCxnSpPr>
          <p:cNvPr id="1211" name="Google Shape;1211;p120"/>
          <p:cNvCxnSpPr/>
          <p:nvPr/>
        </p:nvCxnSpPr>
        <p:spPr>
          <a:xfrm flipH="1">
            <a:off x="814875" y="3744450"/>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212" name="Google Shape;1212;p120"/>
          <p:cNvCxnSpPr/>
          <p:nvPr/>
        </p:nvCxnSpPr>
        <p:spPr>
          <a:xfrm flipH="1">
            <a:off x="1290850" y="3744450"/>
            <a:ext cx="194700" cy="453000"/>
          </a:xfrm>
          <a:prstGeom prst="straightConnector1">
            <a:avLst/>
          </a:prstGeom>
          <a:noFill/>
          <a:ln cap="flat" cmpd="sng" w="19050">
            <a:solidFill>
              <a:srgbClr val="1155CC"/>
            </a:solidFill>
            <a:prstDash val="solid"/>
            <a:round/>
            <a:headEnd len="sm" w="sm" type="none"/>
            <a:tailEnd len="med" w="med" type="triangle"/>
          </a:ln>
        </p:spPr>
      </p:cxnSp>
      <p:cxnSp>
        <p:nvCxnSpPr>
          <p:cNvPr id="1213" name="Google Shape;1213;p120"/>
          <p:cNvCxnSpPr/>
          <p:nvPr/>
        </p:nvCxnSpPr>
        <p:spPr>
          <a:xfrm flipH="1">
            <a:off x="1828225" y="3744450"/>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14" name="Google Shape;1214;p120"/>
          <p:cNvSpPr/>
          <p:nvPr/>
        </p:nvSpPr>
        <p:spPr>
          <a:xfrm>
            <a:off x="814900"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15" name="Google Shape;1215;p120"/>
          <p:cNvSpPr/>
          <p:nvPr/>
        </p:nvSpPr>
        <p:spPr>
          <a:xfrm>
            <a:off x="1321562"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216" name="Google Shape;1216;p120"/>
          <p:cNvSpPr/>
          <p:nvPr/>
        </p:nvSpPr>
        <p:spPr>
          <a:xfrm>
            <a:off x="1828212" y="33751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222" name="Google Shape;1222;p12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23" name="Google Shape;1223;p121"/>
          <p:cNvPicPr preferRelativeResize="0"/>
          <p:nvPr/>
        </p:nvPicPr>
        <p:blipFill rotWithShape="1">
          <a:blip r:embed="rId3">
            <a:alphaModFix/>
          </a:blip>
          <a:srcRect b="0" l="0" r="0" t="0"/>
          <a:stretch/>
        </p:blipFill>
        <p:spPr>
          <a:xfrm>
            <a:off x="7434696" y="4185038"/>
            <a:ext cx="1513850" cy="756925"/>
          </a:xfrm>
          <a:prstGeom prst="rect">
            <a:avLst/>
          </a:prstGeom>
          <a:noFill/>
          <a:ln>
            <a:noFill/>
          </a:ln>
        </p:spPr>
      </p:pic>
      <p:sp>
        <p:nvSpPr>
          <p:cNvPr id="1224" name="Google Shape;1224;p121"/>
          <p:cNvSpPr/>
          <p:nvPr/>
        </p:nvSpPr>
        <p:spPr>
          <a:xfrm>
            <a:off x="5297246" y="470390"/>
            <a:ext cx="3651300" cy="26652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 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devopseasylearning202: </a:t>
            </a:r>
            <a:r>
              <a:rPr b="0" i="0" lang="en" sz="1400" u="none" cap="none" strike="noStrike">
                <a:solidFill>
                  <a:srgbClr val="000000"/>
                </a:solidFill>
                <a:latin typeface="Times New Roman"/>
                <a:ea typeface="Times New Roman"/>
                <a:cs typeface="Times New Roman"/>
                <a:sym typeface="Times New Roman"/>
              </a:rPr>
              <a:t> docker hub username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tia: </a:t>
            </a:r>
            <a:r>
              <a:rPr b="0" i="0" lang="en" sz="1400" u="none" cap="none" strike="noStrike">
                <a:solidFill>
                  <a:schemeClr val="dk1"/>
                </a:solidFill>
                <a:latin typeface="Times New Roman"/>
                <a:ea typeface="Times New Roman"/>
                <a:cs typeface="Times New Roman"/>
                <a:sym typeface="Times New Roman"/>
              </a:rPr>
              <a:t> docker hub repository</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chemeClr val="dk1"/>
                </a:solidFill>
                <a:latin typeface="Times New Roman"/>
                <a:ea typeface="Times New Roman"/>
                <a:cs typeface="Times New Roman"/>
                <a:sym typeface="Times New Roman"/>
              </a:rPr>
              <a:t>httpd-0.3: </a:t>
            </a:r>
            <a:r>
              <a:rPr b="0" i="0" lang="en" sz="1400" u="none" cap="none" strike="noStrike">
                <a:solidFill>
                  <a:schemeClr val="dk1"/>
                </a:solidFill>
                <a:latin typeface="Times New Roman"/>
                <a:ea typeface="Times New Roman"/>
                <a:cs typeface="Times New Roman"/>
                <a:sym typeface="Times New Roman"/>
              </a:rPr>
              <a:t> image tag</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25" name="Google Shape;1225;p121"/>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26" name="Google Shape;1226;p121"/>
          <p:cNvSpPr txBox="1"/>
          <p:nvPr/>
        </p:nvSpPr>
        <p:spPr>
          <a:xfrm>
            <a:off x="5716174" y="3359998"/>
            <a:ext cx="29274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Times New Roman"/>
                <a:ea typeface="Times New Roman"/>
                <a:cs typeface="Times New Roman"/>
                <a:sym typeface="Times New Roman"/>
              </a:rPr>
              <a:t>$ docker pull [repository]:[image tag]</a:t>
            </a:r>
            <a:endParaRPr b="0" i="0" sz="1300" u="none" cap="none" strike="noStrike">
              <a:solidFill>
                <a:srgbClr val="000000"/>
              </a:solidFill>
              <a:latin typeface="Times New Roman"/>
              <a:ea typeface="Times New Roman"/>
              <a:cs typeface="Times New Roman"/>
              <a:sym typeface="Times New Roman"/>
            </a:endParaRPr>
          </a:p>
        </p:txBody>
      </p:sp>
      <p:sp>
        <p:nvSpPr>
          <p:cNvPr id="1227" name="Google Shape;1227;p121"/>
          <p:cNvSpPr txBox="1"/>
          <p:nvPr/>
        </p:nvSpPr>
        <p:spPr>
          <a:xfrm>
            <a:off x="331900" y="4492650"/>
            <a:ext cx="42684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400" u="none" cap="none" strike="noStrike">
                <a:solidFill>
                  <a:srgbClr val="000000"/>
                </a:solidFill>
                <a:latin typeface="Times New Roman"/>
                <a:ea typeface="Times New Roman"/>
                <a:cs typeface="Times New Roman"/>
                <a:sym typeface="Times New Roman"/>
              </a:rPr>
              <a:t>docker pull devopseasylearning2021/tia:httpd-0.3</a:t>
            </a:r>
            <a:endParaRPr b="0" i="0" sz="1400" u="none" cap="none" strike="noStrike">
              <a:solidFill>
                <a:srgbClr val="000000"/>
              </a:solidFill>
              <a:latin typeface="Times New Roman"/>
              <a:ea typeface="Times New Roman"/>
              <a:cs typeface="Times New Roman"/>
              <a:sym typeface="Times New Roman"/>
            </a:endParaRPr>
          </a:p>
        </p:txBody>
      </p:sp>
      <p:cxnSp>
        <p:nvCxnSpPr>
          <p:cNvPr id="1228" name="Google Shape;1228;p121"/>
          <p:cNvCxnSpPr/>
          <p:nvPr/>
        </p:nvCxnSpPr>
        <p:spPr>
          <a:xfrm flipH="1">
            <a:off x="8578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29" name="Google Shape;1229;p121"/>
          <p:cNvSpPr/>
          <p:nvPr/>
        </p:nvSpPr>
        <p:spPr>
          <a:xfrm>
            <a:off x="8578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30" name="Google Shape;1230;p121"/>
          <p:cNvCxnSpPr/>
          <p:nvPr/>
        </p:nvCxnSpPr>
        <p:spPr>
          <a:xfrm flipH="1">
            <a:off x="129537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1" name="Google Shape;1231;p121"/>
          <p:cNvSpPr/>
          <p:nvPr/>
        </p:nvSpPr>
        <p:spPr>
          <a:xfrm>
            <a:off x="129540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32" name="Google Shape;1232;p121"/>
          <p:cNvCxnSpPr/>
          <p:nvPr/>
        </p:nvCxnSpPr>
        <p:spPr>
          <a:xfrm flipH="1">
            <a:off x="20170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3" name="Google Shape;1233;p121"/>
          <p:cNvSpPr/>
          <p:nvPr/>
        </p:nvSpPr>
        <p:spPr>
          <a:xfrm>
            <a:off x="20170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34" name="Google Shape;1234;p121"/>
          <p:cNvCxnSpPr/>
          <p:nvPr/>
        </p:nvCxnSpPr>
        <p:spPr>
          <a:xfrm flipH="1">
            <a:off x="3333588"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5" name="Google Shape;1235;p121"/>
          <p:cNvSpPr/>
          <p:nvPr/>
        </p:nvSpPr>
        <p:spPr>
          <a:xfrm>
            <a:off x="3333612"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36" name="Google Shape;1236;p121"/>
          <p:cNvCxnSpPr/>
          <p:nvPr/>
        </p:nvCxnSpPr>
        <p:spPr>
          <a:xfrm flipH="1">
            <a:off x="408207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37" name="Google Shape;1237;p121"/>
          <p:cNvSpPr/>
          <p:nvPr/>
        </p:nvSpPr>
        <p:spPr>
          <a:xfrm>
            <a:off x="408210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38" name="Google Shape;1238;p121"/>
          <p:cNvSpPr txBox="1"/>
          <p:nvPr/>
        </p:nvSpPr>
        <p:spPr>
          <a:xfrm>
            <a:off x="270500" y="2875225"/>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Here, we are pulling images from our own personal repository from docker hub</a:t>
            </a:r>
            <a:endParaRPr b="0" i="0" sz="1400" u="none" cap="none" strike="noStrike">
              <a:solidFill>
                <a:srgbClr val="000000"/>
              </a:solidFill>
              <a:latin typeface="Times New Roman"/>
              <a:ea typeface="Times New Roman"/>
              <a:cs typeface="Times New Roman"/>
              <a:sym typeface="Times New Roman"/>
            </a:endParaRPr>
          </a:p>
        </p:txBody>
      </p:sp>
      <p:sp>
        <p:nvSpPr>
          <p:cNvPr id="1239" name="Google Shape;1239;p121"/>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Pull</a:t>
            </a:r>
            <a:endParaRPr b="1" i="0" sz="1800" u="none" cap="none" strike="noStrike">
              <a:solidFill>
                <a:srgbClr val="0B5394"/>
              </a:solidFill>
              <a:latin typeface="Arial"/>
              <a:ea typeface="Arial"/>
              <a:cs typeface="Arial"/>
              <a:sym typeface="Arial"/>
            </a:endParaRPr>
          </a:p>
        </p:txBody>
      </p:sp>
      <p:cxnSp>
        <p:nvCxnSpPr>
          <p:cNvPr id="1245" name="Google Shape;1245;p1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46" name="Google Shape;1246;p122"/>
          <p:cNvPicPr preferRelativeResize="0"/>
          <p:nvPr/>
        </p:nvPicPr>
        <p:blipFill rotWithShape="1">
          <a:blip r:embed="rId3">
            <a:alphaModFix/>
          </a:blip>
          <a:srcRect b="0" l="0" r="0" t="0"/>
          <a:stretch/>
        </p:blipFill>
        <p:spPr>
          <a:xfrm>
            <a:off x="7387751" y="4188466"/>
            <a:ext cx="1513850" cy="756925"/>
          </a:xfrm>
          <a:prstGeom prst="rect">
            <a:avLst/>
          </a:prstGeom>
          <a:noFill/>
          <a:ln>
            <a:noFill/>
          </a:ln>
        </p:spPr>
      </p:pic>
      <p:sp>
        <p:nvSpPr>
          <p:cNvPr id="1247" name="Google Shape;1247;p122"/>
          <p:cNvSpPr/>
          <p:nvPr/>
        </p:nvSpPr>
        <p:spPr>
          <a:xfrm>
            <a:off x="5222200" y="595326"/>
            <a:ext cx="3651300" cy="26652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1- </a:t>
            </a:r>
            <a:r>
              <a:rPr b="1" i="0" lang="en" sz="1400" u="none" cap="none" strike="noStrike">
                <a:solidFill>
                  <a:srgbClr val="000000"/>
                </a:solidFill>
                <a:latin typeface="Times New Roman"/>
                <a:ea typeface="Times New Roman"/>
                <a:cs typeface="Times New Roman"/>
                <a:sym typeface="Times New Roman"/>
              </a:rPr>
              <a:t>docker </a:t>
            </a:r>
            <a:r>
              <a:rPr b="0" i="0" lang="en" sz="1400" u="none" cap="none" strike="noStrike">
                <a:solidFill>
                  <a:srgbClr val="000000"/>
                </a:solidFill>
                <a:latin typeface="Times New Roman"/>
                <a:ea typeface="Times New Roman"/>
                <a:cs typeface="Times New Roman"/>
                <a:sym typeface="Times New Roman"/>
              </a:rPr>
              <a:t>: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2- </a:t>
            </a:r>
            <a:r>
              <a:rPr b="1" i="0" lang="en" sz="1400" u="none" cap="none" strike="noStrike">
                <a:solidFill>
                  <a:srgbClr val="000000"/>
                </a:solidFill>
                <a:latin typeface="Times New Roman"/>
                <a:ea typeface="Times New Roman"/>
                <a:cs typeface="Times New Roman"/>
                <a:sym typeface="Times New Roman"/>
              </a:rPr>
              <a:t>pull: </a:t>
            </a:r>
            <a:r>
              <a:rPr b="0" i="0" lang="en" sz="1400" u="none" cap="none" strike="noStrike">
                <a:solidFill>
                  <a:srgbClr val="000000"/>
                </a:solidFill>
                <a:latin typeface="Times New Roman"/>
                <a:ea typeface="Times New Roman"/>
                <a:cs typeface="Times New Roman"/>
                <a:sym typeface="Times New Roman"/>
              </a:rPr>
              <a:t>action to perform  which means in other word download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3-  </a:t>
            </a:r>
            <a:r>
              <a:rPr b="1" i="0" lang="en" sz="1400" u="none" cap="none" strike="noStrike">
                <a:solidFill>
                  <a:srgbClr val="000000"/>
                </a:solidFill>
                <a:latin typeface="Times New Roman"/>
                <a:ea typeface="Times New Roman"/>
                <a:cs typeface="Times New Roman"/>
                <a:sym typeface="Times New Roman"/>
              </a:rPr>
              <a:t>7210527308.dkr.ecr.us-east-1.amazonaws.com: </a:t>
            </a:r>
            <a:r>
              <a:rPr b="0" i="0" lang="en" sz="1400" u="none" cap="none" strike="noStrike">
                <a:solidFill>
                  <a:srgbClr val="000000"/>
                </a:solidFill>
                <a:latin typeface="Times New Roman"/>
                <a:ea typeface="Times New Roman"/>
                <a:cs typeface="Times New Roman"/>
                <a:sym typeface="Times New Roman"/>
              </a:rPr>
              <a:t> docker hub username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a:t>
            </a:r>
            <a:r>
              <a:rPr b="1" i="0" lang="en" sz="1400" u="none" cap="none" strike="noStrike">
                <a:solidFill>
                  <a:schemeClr val="dk1"/>
                </a:solidFill>
                <a:latin typeface="Times New Roman"/>
                <a:ea typeface="Times New Roman"/>
                <a:cs typeface="Times New Roman"/>
                <a:sym typeface="Times New Roman"/>
              </a:rPr>
              <a:t>aws-ecr-docker: </a:t>
            </a:r>
            <a:r>
              <a:rPr b="0" i="0" lang="en" sz="1400" u="none" cap="none" strike="noStrike">
                <a:solidFill>
                  <a:schemeClr val="dk1"/>
                </a:solidFill>
                <a:latin typeface="Times New Roman"/>
                <a:ea typeface="Times New Roman"/>
                <a:cs typeface="Times New Roman"/>
                <a:sym typeface="Times New Roman"/>
              </a:rPr>
              <a:t> docker hub repository</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chemeClr val="dk1"/>
                </a:solidFill>
                <a:latin typeface="Times New Roman"/>
                <a:ea typeface="Times New Roman"/>
                <a:cs typeface="Times New Roman"/>
                <a:sym typeface="Times New Roman"/>
              </a:rPr>
              <a:t>covid19: </a:t>
            </a:r>
            <a:r>
              <a:rPr b="0" i="0" lang="en" sz="1400" u="none" cap="none" strike="noStrike">
                <a:solidFill>
                  <a:schemeClr val="dk1"/>
                </a:solidFill>
                <a:latin typeface="Times New Roman"/>
                <a:ea typeface="Times New Roman"/>
                <a:cs typeface="Times New Roman"/>
                <a:sym typeface="Times New Roman"/>
              </a:rPr>
              <a:t> image tag</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
        <p:nvSpPr>
          <p:cNvPr id="1248" name="Google Shape;1248;p122"/>
          <p:cNvSpPr txBox="1"/>
          <p:nvPr/>
        </p:nvSpPr>
        <p:spPr>
          <a:xfrm>
            <a:off x="331900" y="584588"/>
            <a:ext cx="4797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pull command is use to pull image or download image from the docker repository. When the command is applied, docker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 locally first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does not exist locally, docker will pull (download) that image from dockerhub and store it local and will not perform and further action </a:t>
            </a:r>
            <a:endParaRPr b="0" i="0" sz="1400" u="none" cap="none" strike="noStrike">
              <a:solidFill>
                <a:srgbClr val="000000"/>
              </a:solidFill>
              <a:latin typeface="Arial"/>
              <a:ea typeface="Arial"/>
              <a:cs typeface="Arial"/>
              <a:sym typeface="Arial"/>
            </a:endParaRPr>
          </a:p>
        </p:txBody>
      </p:sp>
      <p:sp>
        <p:nvSpPr>
          <p:cNvPr id="1249" name="Google Shape;1249;p122"/>
          <p:cNvSpPr txBox="1"/>
          <p:nvPr/>
        </p:nvSpPr>
        <p:spPr>
          <a:xfrm>
            <a:off x="223600" y="4492650"/>
            <a:ext cx="6287100" cy="4002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pull 7210527308.dkr.ecr.us-east-1.amazonaws.com/aws-ecr-docker:covid19</a:t>
            </a:r>
            <a:endParaRPr b="0" i="0" sz="1400" u="none" cap="none" strike="noStrike">
              <a:solidFill>
                <a:srgbClr val="000000"/>
              </a:solidFill>
              <a:latin typeface="Times New Roman"/>
              <a:ea typeface="Times New Roman"/>
              <a:cs typeface="Times New Roman"/>
              <a:sym typeface="Times New Roman"/>
            </a:endParaRPr>
          </a:p>
        </p:txBody>
      </p:sp>
      <p:cxnSp>
        <p:nvCxnSpPr>
          <p:cNvPr id="1250" name="Google Shape;1250;p122"/>
          <p:cNvCxnSpPr/>
          <p:nvPr/>
        </p:nvCxnSpPr>
        <p:spPr>
          <a:xfrm flipH="1">
            <a:off x="57375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1" name="Google Shape;1251;p122"/>
          <p:cNvSpPr/>
          <p:nvPr/>
        </p:nvSpPr>
        <p:spPr>
          <a:xfrm>
            <a:off x="57377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252" name="Google Shape;1252;p122"/>
          <p:cNvSpPr txBox="1"/>
          <p:nvPr/>
        </p:nvSpPr>
        <p:spPr>
          <a:xfrm>
            <a:off x="270500" y="2875225"/>
            <a:ext cx="4728900" cy="615600"/>
          </a:xfrm>
          <a:prstGeom prst="rect">
            <a:avLst/>
          </a:prstGeom>
          <a:solidFill>
            <a:srgbClr val="FCE5CD"/>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Times New Roman"/>
                <a:ea typeface="Times New Roman"/>
                <a:cs typeface="Times New Roman"/>
                <a:sym typeface="Times New Roman"/>
              </a:rPr>
              <a:t>PS:</a:t>
            </a:r>
            <a:r>
              <a:rPr b="0" i="0" lang="en" sz="1400" u="none" cap="none" strike="noStrike">
                <a:solidFill>
                  <a:srgbClr val="000000"/>
                </a:solidFill>
                <a:latin typeface="Times New Roman"/>
                <a:ea typeface="Times New Roman"/>
                <a:cs typeface="Times New Roman"/>
                <a:sym typeface="Times New Roman"/>
              </a:rPr>
              <a:t> Here, we are pulling images from our own personal repository from docker hub</a:t>
            </a:r>
            <a:endParaRPr b="0" i="0" sz="1400" u="none" cap="none" strike="noStrike">
              <a:solidFill>
                <a:srgbClr val="000000"/>
              </a:solidFill>
              <a:latin typeface="Times New Roman"/>
              <a:ea typeface="Times New Roman"/>
              <a:cs typeface="Times New Roman"/>
              <a:sym typeface="Times New Roman"/>
            </a:endParaRPr>
          </a:p>
        </p:txBody>
      </p:sp>
      <p:cxnSp>
        <p:nvCxnSpPr>
          <p:cNvPr id="1253" name="Google Shape;1253;p122"/>
          <p:cNvCxnSpPr/>
          <p:nvPr/>
        </p:nvCxnSpPr>
        <p:spPr>
          <a:xfrm flipH="1">
            <a:off x="1210925"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4" name="Google Shape;1254;p122"/>
          <p:cNvSpPr/>
          <p:nvPr/>
        </p:nvSpPr>
        <p:spPr>
          <a:xfrm>
            <a:off x="1210950"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55" name="Google Shape;1255;p122"/>
          <p:cNvCxnSpPr/>
          <p:nvPr/>
        </p:nvCxnSpPr>
        <p:spPr>
          <a:xfrm flipH="1">
            <a:off x="49994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6" name="Google Shape;1256;p122"/>
          <p:cNvSpPr/>
          <p:nvPr/>
        </p:nvSpPr>
        <p:spPr>
          <a:xfrm>
            <a:off x="49994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57" name="Google Shape;1257;p122"/>
          <p:cNvCxnSpPr/>
          <p:nvPr/>
        </p:nvCxnSpPr>
        <p:spPr>
          <a:xfrm flipH="1">
            <a:off x="60281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58" name="Google Shape;1258;p122"/>
          <p:cNvSpPr/>
          <p:nvPr/>
        </p:nvSpPr>
        <p:spPr>
          <a:xfrm>
            <a:off x="60281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cxnSp>
        <p:nvCxnSpPr>
          <p:cNvPr id="1259" name="Google Shape;1259;p122"/>
          <p:cNvCxnSpPr/>
          <p:nvPr/>
        </p:nvCxnSpPr>
        <p:spPr>
          <a:xfrm flipH="1">
            <a:off x="3006900" y="4232575"/>
            <a:ext cx="194700" cy="453000"/>
          </a:xfrm>
          <a:prstGeom prst="straightConnector1">
            <a:avLst/>
          </a:prstGeom>
          <a:noFill/>
          <a:ln cap="flat" cmpd="sng" w="19050">
            <a:solidFill>
              <a:srgbClr val="1155CC"/>
            </a:solidFill>
            <a:prstDash val="solid"/>
            <a:round/>
            <a:headEnd len="sm" w="sm" type="none"/>
            <a:tailEnd len="med" w="med" type="triangle"/>
          </a:ln>
        </p:spPr>
      </p:cxnSp>
      <p:sp>
        <p:nvSpPr>
          <p:cNvPr id="1260" name="Google Shape;1260;p122"/>
          <p:cNvSpPr/>
          <p:nvPr/>
        </p:nvSpPr>
        <p:spPr>
          <a:xfrm>
            <a:off x="3006925" y="3863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261" name="Google Shape;1261;p12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61" name="Google Shape;161;p2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Hypervisor?</a:t>
            </a:r>
            <a:endParaRPr b="1" sz="1800">
              <a:solidFill>
                <a:srgbClr val="0B5394"/>
              </a:solidFill>
            </a:endParaRPr>
          </a:p>
        </p:txBody>
      </p:sp>
      <p:cxnSp>
        <p:nvCxnSpPr>
          <p:cNvPr id="162" name="Google Shape;162;p2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63" name="Google Shape;163;p24"/>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64" name="Google Shape;164;p24"/>
          <p:cNvSpPr txBox="1"/>
          <p:nvPr/>
        </p:nvSpPr>
        <p:spPr>
          <a:xfrm>
            <a:off x="146275"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 that we were having with the traditional deployment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resolved some issue that we were having with the traditional deployment and brought some on the table such a single point of </a:t>
            </a:r>
            <a:r>
              <a:rPr lang="en" sz="1200">
                <a:latin typeface="Times New Roman"/>
                <a:ea typeface="Times New Roman"/>
                <a:cs typeface="Times New Roman"/>
                <a:sym typeface="Times New Roman"/>
              </a:rPr>
              <a:t>failure</a:t>
            </a:r>
            <a:endParaRPr sz="1200">
              <a:latin typeface="Times New Roman"/>
              <a:ea typeface="Times New Roman"/>
              <a:cs typeface="Times New Roman"/>
              <a:sym typeface="Times New Roman"/>
            </a:endParaRPr>
          </a:p>
        </p:txBody>
      </p:sp>
      <p:pic>
        <p:nvPicPr>
          <p:cNvPr descr="Logo&#10;&#10;Description automatically generated" id="165" name="Google Shape;165;p24"/>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2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n</a:t>
            </a:r>
            <a:endParaRPr b="0" i="0" sz="1050" u="none" cap="none" strike="noStrike">
              <a:solidFill>
                <a:schemeClr val="lt1"/>
              </a:solidFill>
              <a:latin typeface="Arial"/>
              <a:ea typeface="Arial"/>
              <a:cs typeface="Arial"/>
              <a:sym typeface="Arial"/>
            </a:endParaRPr>
          </a:p>
        </p:txBody>
      </p:sp>
      <p:sp>
        <p:nvSpPr>
          <p:cNvPr id="1267" name="Google Shape;1267;p123"/>
          <p:cNvSpPr/>
          <p:nvPr/>
        </p:nvSpPr>
        <p:spPr>
          <a:xfrm>
            <a:off x="389925" y="3976700"/>
            <a:ext cx="3684900" cy="87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Docker Images</a:t>
            </a:r>
            <a:endParaRPr b="1" i="0" sz="1800" u="none" cap="none" strike="noStrike">
              <a:solidFill>
                <a:srgbClr val="0B5394"/>
              </a:solidFill>
              <a:latin typeface="Arial"/>
              <a:ea typeface="Arial"/>
              <a:cs typeface="Arial"/>
              <a:sym typeface="Arial"/>
            </a:endParaRPr>
          </a:p>
        </p:txBody>
      </p:sp>
      <p:cxnSp>
        <p:nvCxnSpPr>
          <p:cNvPr id="1269" name="Google Shape;1269;p1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70" name="Google Shape;1270;p123"/>
          <p:cNvPicPr preferRelativeResize="0"/>
          <p:nvPr/>
        </p:nvPicPr>
        <p:blipFill rotWithShape="1">
          <a:blip r:embed="rId3">
            <a:alphaModFix/>
          </a:blip>
          <a:srcRect b="0" l="0" r="0" t="0"/>
          <a:stretch/>
        </p:blipFill>
        <p:spPr>
          <a:xfrm>
            <a:off x="7539201" y="110494"/>
            <a:ext cx="1513850" cy="756925"/>
          </a:xfrm>
          <a:prstGeom prst="rect">
            <a:avLst/>
          </a:prstGeom>
          <a:noFill/>
          <a:ln>
            <a:noFill/>
          </a:ln>
        </p:spPr>
      </p:pic>
      <p:sp>
        <p:nvSpPr>
          <p:cNvPr id="1271" name="Google Shape;1271;p123"/>
          <p:cNvSpPr/>
          <p:nvPr/>
        </p:nvSpPr>
        <p:spPr>
          <a:xfrm>
            <a:off x="3678024" y="110499"/>
            <a:ext cx="3294300" cy="2875500"/>
          </a:xfrm>
          <a:prstGeom prst="roundRect">
            <a:avLst>
              <a:gd fmla="val 16667" name="adj"/>
            </a:avLst>
          </a:prstGeom>
          <a:solidFill>
            <a:srgbClr val="FFFFFF">
              <a:alpha val="92550"/>
            </a:srgbClr>
          </a:solidFill>
          <a:ln cap="flat" cmpd="sng" w="9525">
            <a:solidFill>
              <a:srgbClr val="1717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1- Repository names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2- Image tag or image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3- Images ID. It is unique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4- The date that images were created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5- Images size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6- Docker client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7- Action to perform  which means in other words display all images</a:t>
            </a:r>
            <a:endParaRPr b="0" i="0" sz="1200" u="none" cap="none" strike="noStrike">
              <a:solidFill>
                <a:srgbClr val="000000"/>
              </a:solidFill>
              <a:latin typeface="Times New Roman"/>
              <a:ea typeface="Times New Roman"/>
              <a:cs typeface="Times New Roman"/>
              <a:sym typeface="Times New Roman"/>
            </a:endParaRPr>
          </a:p>
        </p:txBody>
      </p:sp>
      <p:sp>
        <p:nvSpPr>
          <p:cNvPr id="1272" name="Google Shape;1272;p123"/>
          <p:cNvSpPr txBox="1"/>
          <p:nvPr/>
        </p:nvSpPr>
        <p:spPr>
          <a:xfrm>
            <a:off x="178350" y="725375"/>
            <a:ext cx="2877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a:t>
            </a:r>
            <a:r>
              <a:rPr lang="en" sz="1200">
                <a:solidFill>
                  <a:schemeClr val="dk1"/>
                </a:solidFill>
                <a:latin typeface="Times New Roman"/>
                <a:ea typeface="Times New Roman"/>
                <a:cs typeface="Times New Roman"/>
                <a:sym typeface="Times New Roman"/>
              </a:rPr>
              <a:t>images</a:t>
            </a:r>
            <a:r>
              <a:rPr b="0" i="0" lang="en" sz="1200" u="none" cap="none" strike="noStrike">
                <a:solidFill>
                  <a:schemeClr val="dk1"/>
                </a:solidFill>
                <a:latin typeface="Times New Roman"/>
                <a:ea typeface="Times New Roman"/>
                <a:cs typeface="Times New Roman"/>
                <a:sym typeface="Times New Roman"/>
              </a:rPr>
              <a:t> command is use to </a:t>
            </a:r>
            <a:r>
              <a:rPr lang="en" sz="1200">
                <a:solidFill>
                  <a:schemeClr val="dk1"/>
                </a:solidFill>
                <a:latin typeface="Times New Roman"/>
                <a:ea typeface="Times New Roman"/>
                <a:cs typeface="Times New Roman"/>
                <a:sym typeface="Times New Roman"/>
              </a:rPr>
              <a:t>list all images that you have locally on docker host</a:t>
            </a:r>
            <a:endParaRPr b="0" i="0" sz="1400" u="none" cap="none" strike="noStrike">
              <a:solidFill>
                <a:srgbClr val="000000"/>
              </a:solidFill>
              <a:latin typeface="Arial"/>
              <a:ea typeface="Arial"/>
              <a:cs typeface="Arial"/>
              <a:sym typeface="Arial"/>
            </a:endParaRPr>
          </a:p>
        </p:txBody>
      </p:sp>
      <p:pic>
        <p:nvPicPr>
          <p:cNvPr id="1273" name="Google Shape;1273;p123"/>
          <p:cNvPicPr preferRelativeResize="0"/>
          <p:nvPr/>
        </p:nvPicPr>
        <p:blipFill rotWithShape="1">
          <a:blip r:embed="rId4">
            <a:alphaModFix/>
          </a:blip>
          <a:srcRect b="0" l="0" r="0" t="3016"/>
          <a:stretch/>
        </p:blipFill>
        <p:spPr>
          <a:xfrm>
            <a:off x="268725" y="3669625"/>
            <a:ext cx="7990000" cy="1178550"/>
          </a:xfrm>
          <a:prstGeom prst="rect">
            <a:avLst/>
          </a:prstGeom>
          <a:noFill/>
          <a:ln>
            <a:noFill/>
          </a:ln>
        </p:spPr>
      </p:pic>
      <p:sp>
        <p:nvSpPr>
          <p:cNvPr id="1274" name="Google Shape;1274;p123"/>
          <p:cNvSpPr/>
          <p:nvPr/>
        </p:nvSpPr>
        <p:spPr>
          <a:xfrm>
            <a:off x="283850" y="4010200"/>
            <a:ext cx="37386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23"/>
          <p:cNvSpPr/>
          <p:nvPr/>
        </p:nvSpPr>
        <p:spPr>
          <a:xfrm>
            <a:off x="4199050" y="3987175"/>
            <a:ext cx="5757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23"/>
          <p:cNvSpPr/>
          <p:nvPr/>
        </p:nvSpPr>
        <p:spPr>
          <a:xfrm>
            <a:off x="5058875" y="3987175"/>
            <a:ext cx="11208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23"/>
          <p:cNvSpPr/>
          <p:nvPr/>
        </p:nvSpPr>
        <p:spPr>
          <a:xfrm>
            <a:off x="6256475" y="3987175"/>
            <a:ext cx="11208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23"/>
          <p:cNvSpPr/>
          <p:nvPr/>
        </p:nvSpPr>
        <p:spPr>
          <a:xfrm>
            <a:off x="7515475" y="3987175"/>
            <a:ext cx="675600" cy="837900"/>
          </a:xfrm>
          <a:prstGeom prst="rect">
            <a:avLst/>
          </a:prstGeom>
          <a:solidFill>
            <a:srgbClr val="FFFFFF">
              <a:alpha val="60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79" name="Google Shape;1279;p123"/>
          <p:cNvCxnSpPr/>
          <p:nvPr/>
        </p:nvCxnSpPr>
        <p:spPr>
          <a:xfrm flipH="1">
            <a:off x="828800" y="3499200"/>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0" name="Google Shape;1280;p123"/>
          <p:cNvSpPr/>
          <p:nvPr/>
        </p:nvSpPr>
        <p:spPr>
          <a:xfrm>
            <a:off x="936800" y="312990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cxnSp>
        <p:nvCxnSpPr>
          <p:cNvPr id="1281" name="Google Shape;1281;p123"/>
          <p:cNvCxnSpPr/>
          <p:nvPr/>
        </p:nvCxnSpPr>
        <p:spPr>
          <a:xfrm flipH="1">
            <a:off x="4504163"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2" name="Google Shape;1282;p123"/>
          <p:cNvSpPr/>
          <p:nvPr/>
        </p:nvSpPr>
        <p:spPr>
          <a:xfrm>
            <a:off x="4575637"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1283" name="Google Shape;1283;p123"/>
          <p:cNvCxnSpPr/>
          <p:nvPr/>
        </p:nvCxnSpPr>
        <p:spPr>
          <a:xfrm flipH="1">
            <a:off x="5776163" y="3499200"/>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4" name="Google Shape;1284;p123"/>
          <p:cNvSpPr/>
          <p:nvPr/>
        </p:nvSpPr>
        <p:spPr>
          <a:xfrm>
            <a:off x="5847637" y="312990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cxnSp>
        <p:nvCxnSpPr>
          <p:cNvPr id="1285" name="Google Shape;1285;p123"/>
          <p:cNvCxnSpPr/>
          <p:nvPr/>
        </p:nvCxnSpPr>
        <p:spPr>
          <a:xfrm flipH="1">
            <a:off x="7048163"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6" name="Google Shape;1286;p123"/>
          <p:cNvSpPr/>
          <p:nvPr/>
        </p:nvSpPr>
        <p:spPr>
          <a:xfrm>
            <a:off x="7119637"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cxnSp>
        <p:nvCxnSpPr>
          <p:cNvPr id="1287" name="Google Shape;1287;p123"/>
          <p:cNvCxnSpPr/>
          <p:nvPr/>
        </p:nvCxnSpPr>
        <p:spPr>
          <a:xfrm flipH="1">
            <a:off x="7959288" y="3560625"/>
            <a:ext cx="225900" cy="557100"/>
          </a:xfrm>
          <a:prstGeom prst="straightConnector1">
            <a:avLst/>
          </a:prstGeom>
          <a:noFill/>
          <a:ln cap="flat" cmpd="sng" w="19050">
            <a:solidFill>
              <a:srgbClr val="1155CC"/>
            </a:solidFill>
            <a:prstDash val="solid"/>
            <a:round/>
            <a:headEnd len="sm" w="sm" type="none"/>
            <a:tailEnd len="med" w="med" type="triangle"/>
          </a:ln>
        </p:spPr>
      </p:cxnSp>
      <p:sp>
        <p:nvSpPr>
          <p:cNvPr id="1288" name="Google Shape;1288;p123"/>
          <p:cNvSpPr/>
          <p:nvPr/>
        </p:nvSpPr>
        <p:spPr>
          <a:xfrm>
            <a:off x="8030762" y="319132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5</a:t>
            </a:r>
            <a:endParaRPr b="0" i="0" sz="1400" u="none" cap="none" strike="noStrike">
              <a:solidFill>
                <a:srgbClr val="000000"/>
              </a:solidFill>
              <a:latin typeface="Arial"/>
              <a:ea typeface="Arial"/>
              <a:cs typeface="Arial"/>
              <a:sym typeface="Arial"/>
            </a:endParaRPr>
          </a:p>
        </p:txBody>
      </p:sp>
      <p:sp>
        <p:nvSpPr>
          <p:cNvPr id="1289" name="Google Shape;1289;p123"/>
          <p:cNvSpPr txBox="1"/>
          <p:nvPr/>
        </p:nvSpPr>
        <p:spPr>
          <a:xfrm>
            <a:off x="268725" y="2497438"/>
            <a:ext cx="1637100" cy="400200"/>
          </a:xfrm>
          <a:prstGeom prst="rect">
            <a:avLst/>
          </a:prstGeom>
          <a:solidFill>
            <a:srgbClr val="BAF8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docker images</a:t>
            </a:r>
            <a:endParaRPr b="0" i="0" sz="1400" u="none" cap="none" strike="noStrike">
              <a:solidFill>
                <a:srgbClr val="000000"/>
              </a:solidFill>
              <a:latin typeface="Arial"/>
              <a:ea typeface="Arial"/>
              <a:cs typeface="Arial"/>
              <a:sym typeface="Arial"/>
            </a:endParaRPr>
          </a:p>
        </p:txBody>
      </p:sp>
      <p:cxnSp>
        <p:nvCxnSpPr>
          <p:cNvPr id="1290" name="Google Shape;1290;p123"/>
          <p:cNvCxnSpPr/>
          <p:nvPr/>
        </p:nvCxnSpPr>
        <p:spPr>
          <a:xfrm flipH="1">
            <a:off x="701025" y="2297875"/>
            <a:ext cx="161400" cy="400800"/>
          </a:xfrm>
          <a:prstGeom prst="straightConnector1">
            <a:avLst/>
          </a:prstGeom>
          <a:noFill/>
          <a:ln cap="flat" cmpd="sng" w="19050">
            <a:solidFill>
              <a:srgbClr val="1155CC"/>
            </a:solidFill>
            <a:prstDash val="solid"/>
            <a:round/>
            <a:headEnd len="sm" w="sm" type="none"/>
            <a:tailEnd len="med" w="med" type="triangle"/>
          </a:ln>
        </p:spPr>
      </p:cxnSp>
      <p:sp>
        <p:nvSpPr>
          <p:cNvPr id="1291" name="Google Shape;1291;p123"/>
          <p:cNvSpPr/>
          <p:nvPr/>
        </p:nvSpPr>
        <p:spPr>
          <a:xfrm>
            <a:off x="701025" y="1927275"/>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cxnSp>
        <p:nvCxnSpPr>
          <p:cNvPr id="1292" name="Google Shape;1292;p123"/>
          <p:cNvCxnSpPr/>
          <p:nvPr/>
        </p:nvCxnSpPr>
        <p:spPr>
          <a:xfrm flipH="1">
            <a:off x="1336325" y="2266488"/>
            <a:ext cx="161400" cy="400800"/>
          </a:xfrm>
          <a:prstGeom prst="straightConnector1">
            <a:avLst/>
          </a:prstGeom>
          <a:noFill/>
          <a:ln cap="flat" cmpd="sng" w="19050">
            <a:solidFill>
              <a:srgbClr val="1155CC"/>
            </a:solidFill>
            <a:prstDash val="solid"/>
            <a:round/>
            <a:headEnd len="sm" w="sm" type="none"/>
            <a:tailEnd len="med" w="med" type="triangle"/>
          </a:ln>
        </p:spPr>
      </p:cxnSp>
      <p:sp>
        <p:nvSpPr>
          <p:cNvPr id="1293" name="Google Shape;1293;p123"/>
          <p:cNvSpPr/>
          <p:nvPr/>
        </p:nvSpPr>
        <p:spPr>
          <a:xfrm>
            <a:off x="1336325" y="1895888"/>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24"/>
          <p:cNvSpPr txBox="1"/>
          <p:nvPr>
            <p:ph type="ctrTitle"/>
          </p:nvPr>
        </p:nvSpPr>
        <p:spPr>
          <a:xfrm>
            <a:off x="125344" y="-27586"/>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list all existing images</a:t>
            </a:r>
            <a:endParaRPr b="1" sz="2000">
              <a:solidFill>
                <a:srgbClr val="083C92"/>
              </a:solidFill>
              <a:latin typeface="Times New Roman"/>
              <a:ea typeface="Times New Roman"/>
              <a:cs typeface="Times New Roman"/>
              <a:sym typeface="Times New Roman"/>
            </a:endParaRPr>
          </a:p>
        </p:txBody>
      </p:sp>
      <p:sp>
        <p:nvSpPr>
          <p:cNvPr id="1299" name="Google Shape;1299;p124"/>
          <p:cNvSpPr txBox="1"/>
          <p:nvPr/>
        </p:nvSpPr>
        <p:spPr>
          <a:xfrm>
            <a:off x="553641" y="2317783"/>
            <a:ext cx="3312600" cy="500100"/>
          </a:xfrm>
          <a:prstGeom prst="rect">
            <a:avLst/>
          </a:prstGeom>
          <a:solidFill>
            <a:srgbClr val="FEEDD8"/>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PS: the command</a:t>
            </a:r>
            <a:r>
              <a:rPr b="0" i="0" lang="en" sz="1100" u="none" cap="none" strike="noStrike">
                <a:solidFill>
                  <a:srgbClr val="000000"/>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is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 and  NOT </a:t>
            </a:r>
            <a:r>
              <a:rPr b="0" i="0" lang="en" sz="1100" u="none" cap="none" strike="noStrike">
                <a:solidFill>
                  <a:srgbClr val="000000"/>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 docker image</a:t>
            </a:r>
            <a:endParaRPr b="0" i="0" sz="1100" u="none" cap="none" strike="noStrike">
              <a:solidFill>
                <a:srgbClr val="000000"/>
              </a:solidFill>
              <a:latin typeface="Times New Roman"/>
              <a:ea typeface="Times New Roman"/>
              <a:cs typeface="Times New Roman"/>
              <a:sym typeface="Times New Roman"/>
            </a:endParaRPr>
          </a:p>
        </p:txBody>
      </p:sp>
      <p:sp>
        <p:nvSpPr>
          <p:cNvPr id="1300" name="Google Shape;1300;p124"/>
          <p:cNvSpPr txBox="1"/>
          <p:nvPr/>
        </p:nvSpPr>
        <p:spPr>
          <a:xfrm>
            <a:off x="654716" y="1863860"/>
            <a:ext cx="1620600" cy="284700"/>
          </a:xfrm>
          <a:prstGeom prst="rect">
            <a:avLst/>
          </a:prstGeom>
          <a:solidFill>
            <a:srgbClr val="75F2FF"/>
          </a:solidFill>
          <a:ln cap="flat" cmpd="sng" w="9525">
            <a:solidFill>
              <a:srgbClr val="083C9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a:t>
            </a:r>
            <a:endParaRPr b="0" i="0" sz="1400" u="none" cap="none" strike="noStrike">
              <a:solidFill>
                <a:srgbClr val="000000"/>
              </a:solidFill>
              <a:latin typeface="Times New Roman"/>
              <a:ea typeface="Times New Roman"/>
              <a:cs typeface="Times New Roman"/>
              <a:sym typeface="Times New Roman"/>
            </a:endParaRPr>
          </a:p>
        </p:txBody>
      </p:sp>
      <p:sp>
        <p:nvSpPr>
          <p:cNvPr id="1301" name="Google Shape;1301;p124"/>
          <p:cNvSpPr/>
          <p:nvPr/>
        </p:nvSpPr>
        <p:spPr>
          <a:xfrm>
            <a:off x="783512" y="95786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02" name="Google Shape;1302;p124"/>
          <p:cNvSpPr/>
          <p:nvPr/>
        </p:nvSpPr>
        <p:spPr>
          <a:xfrm>
            <a:off x="1619136" y="975827"/>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1303" name="Google Shape;1303;p124"/>
          <p:cNvCxnSpPr>
            <a:stCxn id="1301" idx="4"/>
          </p:cNvCxnSpPr>
          <p:nvPr/>
        </p:nvCxnSpPr>
        <p:spPr>
          <a:xfrm>
            <a:off x="956162" y="1322961"/>
            <a:ext cx="0" cy="524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04" name="Google Shape;1304;p124"/>
          <p:cNvCxnSpPr>
            <a:stCxn id="1302" idx="4"/>
          </p:cNvCxnSpPr>
          <p:nvPr/>
        </p:nvCxnSpPr>
        <p:spPr>
          <a:xfrm>
            <a:off x="1791786" y="1340927"/>
            <a:ext cx="0" cy="557100"/>
          </a:xfrm>
          <a:prstGeom prst="straightConnector1">
            <a:avLst/>
          </a:prstGeom>
          <a:noFill/>
          <a:ln cap="flat" cmpd="sng" w="38100">
            <a:solidFill>
              <a:srgbClr val="083C92"/>
            </a:solidFill>
            <a:prstDash val="solid"/>
            <a:miter lim="800000"/>
            <a:headEnd len="sm" w="sm" type="none"/>
            <a:tailEnd len="med" w="med" type="triangle"/>
          </a:ln>
        </p:spPr>
      </p:cxnSp>
      <p:sp>
        <p:nvSpPr>
          <p:cNvPr id="1305" name="Google Shape;1305;p124"/>
          <p:cNvSpPr/>
          <p:nvPr/>
        </p:nvSpPr>
        <p:spPr>
          <a:xfrm>
            <a:off x="5591091" y="652674"/>
            <a:ext cx="2818200" cy="16650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  </a:t>
            </a:r>
            <a:r>
              <a:rPr b="0" i="0" lang="en" sz="1400" u="none" cap="none" strike="noStrike">
                <a:solidFill>
                  <a:schemeClr val="dk1"/>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images </a:t>
            </a:r>
            <a:r>
              <a:rPr b="0" i="0" lang="en" sz="1400" u="none" cap="none" strike="noStrike">
                <a:solidFill>
                  <a:schemeClr val="dk1"/>
                </a:solidFill>
                <a:latin typeface="Times New Roman"/>
                <a:ea typeface="Times New Roman"/>
                <a:cs typeface="Times New Roman"/>
                <a:sym typeface="Times New Roman"/>
              </a:rPr>
              <a:t>action to perform  which means in other words display all images</a:t>
            </a:r>
            <a:endParaRPr b="0" i="0" sz="1400" u="none" cap="none" strike="noStrike">
              <a:solidFill>
                <a:srgbClr val="000000"/>
              </a:solidFill>
              <a:latin typeface="Times New Roman"/>
              <a:ea typeface="Times New Roman"/>
              <a:cs typeface="Times New Roman"/>
              <a:sym typeface="Times New Roman"/>
            </a:endParaRPr>
          </a:p>
        </p:txBody>
      </p:sp>
      <p:pic>
        <p:nvPicPr>
          <p:cNvPr id="1306" name="Google Shape;1306;p124"/>
          <p:cNvPicPr preferRelativeResize="0"/>
          <p:nvPr/>
        </p:nvPicPr>
        <p:blipFill rotWithShape="1">
          <a:blip r:embed="rId3">
            <a:alphaModFix/>
          </a:blip>
          <a:srcRect b="0" l="0" r="0" t="0"/>
          <a:stretch/>
        </p:blipFill>
        <p:spPr>
          <a:xfrm>
            <a:off x="7788057" y="4407695"/>
            <a:ext cx="1185068" cy="582267"/>
          </a:xfrm>
          <a:prstGeom prst="rect">
            <a:avLst/>
          </a:prstGeom>
          <a:noFill/>
          <a:ln>
            <a:noFill/>
          </a:ln>
        </p:spPr>
      </p:pic>
      <p:pic>
        <p:nvPicPr>
          <p:cNvPr id="1307" name="Google Shape;1307;p124"/>
          <p:cNvPicPr preferRelativeResize="0"/>
          <p:nvPr/>
        </p:nvPicPr>
        <p:blipFill rotWithShape="1">
          <a:blip r:embed="rId4">
            <a:alphaModFix/>
          </a:blip>
          <a:srcRect b="0" l="0" r="0" t="0"/>
          <a:stretch/>
        </p:blipFill>
        <p:spPr>
          <a:xfrm>
            <a:off x="370287" y="2966068"/>
            <a:ext cx="8403425" cy="1352550"/>
          </a:xfrm>
          <a:prstGeom prst="rect">
            <a:avLst/>
          </a:prstGeom>
          <a:noFill/>
          <a:ln>
            <a:noFill/>
          </a:ln>
        </p:spPr>
      </p:pic>
      <p:cxnSp>
        <p:nvCxnSpPr>
          <p:cNvPr id="1308" name="Google Shape;1308;p124"/>
          <p:cNvCxnSpPr/>
          <p:nvPr/>
        </p:nvCxnSpPr>
        <p:spPr>
          <a:xfrm>
            <a:off x="185738" y="197123"/>
            <a:ext cx="735900" cy="0"/>
          </a:xfrm>
          <a:prstGeom prst="straightConnector1">
            <a:avLst/>
          </a:prstGeom>
          <a:noFill/>
          <a:ln cap="flat" cmpd="sng" w="19050">
            <a:solidFill>
              <a:srgbClr val="083C92"/>
            </a:solidFill>
            <a:prstDash val="solid"/>
            <a:round/>
            <a:headEnd len="sm" w="sm" type="none"/>
            <a:tailEnd len="sm" w="sm" type="none"/>
          </a:ln>
        </p:spPr>
      </p:cxnSp>
      <p:sp>
        <p:nvSpPr>
          <p:cNvPr id="1309" name="Google Shape;1309;p124"/>
          <p:cNvSpPr/>
          <p:nvPr/>
        </p:nvSpPr>
        <p:spPr>
          <a:xfrm>
            <a:off x="64294" y="61681"/>
            <a:ext cx="9015300" cy="5012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25"/>
          <p:cNvSpPr/>
          <p:nvPr/>
        </p:nvSpPr>
        <p:spPr>
          <a:xfrm>
            <a:off x="71437" y="69507"/>
            <a:ext cx="9001200" cy="50046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5" name="Google Shape;1315;p125"/>
          <p:cNvSpPr txBox="1"/>
          <p:nvPr>
            <p:ph type="ctrTitle"/>
          </p:nvPr>
        </p:nvSpPr>
        <p:spPr>
          <a:xfrm>
            <a:off x="175352" y="-34730"/>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Rename an image</a:t>
            </a:r>
            <a:endParaRPr b="1" sz="2000">
              <a:solidFill>
                <a:srgbClr val="083C92"/>
              </a:solidFill>
              <a:latin typeface="Times New Roman"/>
              <a:ea typeface="Times New Roman"/>
              <a:cs typeface="Times New Roman"/>
              <a:sym typeface="Times New Roman"/>
            </a:endParaRPr>
          </a:p>
        </p:txBody>
      </p:sp>
      <p:pic>
        <p:nvPicPr>
          <p:cNvPr id="1316" name="Google Shape;1316;p125"/>
          <p:cNvPicPr preferRelativeResize="0"/>
          <p:nvPr/>
        </p:nvPicPr>
        <p:blipFill rotWithShape="1">
          <a:blip r:embed="rId3">
            <a:alphaModFix/>
          </a:blip>
          <a:srcRect b="0" l="0" r="0" t="0"/>
          <a:stretch/>
        </p:blipFill>
        <p:spPr>
          <a:xfrm>
            <a:off x="7579520" y="4400858"/>
            <a:ext cx="1372168" cy="596100"/>
          </a:xfrm>
          <a:prstGeom prst="rect">
            <a:avLst/>
          </a:prstGeom>
          <a:noFill/>
          <a:ln>
            <a:noFill/>
          </a:ln>
        </p:spPr>
      </p:pic>
      <p:sp>
        <p:nvSpPr>
          <p:cNvPr id="1317" name="Google Shape;1317;p125"/>
          <p:cNvSpPr txBox="1"/>
          <p:nvPr/>
        </p:nvSpPr>
        <p:spPr>
          <a:xfrm>
            <a:off x="201633" y="780643"/>
            <a:ext cx="4919700" cy="931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tag [source image]:[tag]  [destination image]:[tag]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will make a copy on the source image with the name given on the </a:t>
            </a:r>
            <a:r>
              <a:rPr lang="en">
                <a:solidFill>
                  <a:schemeClr val="dk1"/>
                </a:solidFill>
                <a:latin typeface="Times New Roman"/>
                <a:ea typeface="Times New Roman"/>
                <a:cs typeface="Times New Roman"/>
                <a:sym typeface="Times New Roman"/>
              </a:rPr>
              <a:t>destination</a:t>
            </a:r>
            <a:r>
              <a:rPr b="0" i="0" lang="en" sz="1400" u="none" cap="none" strike="noStrike">
                <a:solidFill>
                  <a:schemeClr val="dk1"/>
                </a:solidFill>
                <a:latin typeface="Times New Roman"/>
                <a:ea typeface="Times New Roman"/>
                <a:cs typeface="Times New Roman"/>
                <a:sym typeface="Times New Roman"/>
              </a:rPr>
              <a:t> image</a:t>
            </a:r>
            <a:endParaRPr b="0" i="0" sz="1400" u="none" cap="none" strike="noStrike">
              <a:solidFill>
                <a:srgbClr val="000000"/>
              </a:solidFill>
              <a:latin typeface="Times New Roman"/>
              <a:ea typeface="Times New Roman"/>
              <a:cs typeface="Times New Roman"/>
              <a:sym typeface="Times New Roman"/>
            </a:endParaRPr>
          </a:p>
        </p:txBody>
      </p:sp>
      <p:sp>
        <p:nvSpPr>
          <p:cNvPr id="1318" name="Google Shape;1318;p125"/>
          <p:cNvSpPr txBox="1"/>
          <p:nvPr/>
        </p:nvSpPr>
        <p:spPr>
          <a:xfrm>
            <a:off x="1417930" y="3807619"/>
            <a:ext cx="3988200" cy="269400"/>
          </a:xfrm>
          <a:prstGeom prst="rect">
            <a:avLst/>
          </a:prstGeom>
          <a:noFill/>
          <a:ln cap="flat" cmpd="sng" w="9525">
            <a:solidFill>
              <a:schemeClr val="dk1"/>
            </a:solidFill>
            <a:prstDash val="lgDashDot"/>
            <a:round/>
            <a:headEnd len="sm" w="sm" type="none"/>
            <a:tailEnd len="sm" w="sm" type="none"/>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chemeClr val="dk1"/>
                </a:solidFill>
                <a:latin typeface="Times New Roman"/>
                <a:ea typeface="Times New Roman"/>
                <a:cs typeface="Times New Roman"/>
                <a:sym typeface="Times New Roman"/>
              </a:rPr>
              <a:t>$ docker tag nginx:latest  eric:001</a:t>
            </a:r>
            <a:endParaRPr b="0" i="0" sz="1300" u="none" cap="none" strike="noStrike">
              <a:solidFill>
                <a:srgbClr val="000000"/>
              </a:solidFill>
              <a:latin typeface="Times New Roman"/>
              <a:ea typeface="Times New Roman"/>
              <a:cs typeface="Times New Roman"/>
              <a:sym typeface="Times New Roman"/>
            </a:endParaRPr>
          </a:p>
        </p:txBody>
      </p:sp>
      <p:sp>
        <p:nvSpPr>
          <p:cNvPr id="1319" name="Google Shape;1319;p125"/>
          <p:cNvSpPr/>
          <p:nvPr/>
        </p:nvSpPr>
        <p:spPr>
          <a:xfrm>
            <a:off x="318225" y="2224801"/>
            <a:ext cx="1983000" cy="3207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Source image and tag</a:t>
            </a:r>
            <a:r>
              <a:rPr b="0" i="0" lang="en" sz="1400" u="none" cap="none" strike="noStrike">
                <a:solidFill>
                  <a:srgbClr val="000000"/>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320" name="Google Shape;1320;p125"/>
          <p:cNvSpPr/>
          <p:nvPr/>
        </p:nvSpPr>
        <p:spPr>
          <a:xfrm>
            <a:off x="3968923" y="2189275"/>
            <a:ext cx="2181900" cy="345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Destination  image and tag </a:t>
            </a:r>
            <a:endParaRPr b="0" i="0" sz="1100" u="none" cap="none" strike="noStrike">
              <a:solidFill>
                <a:srgbClr val="000000"/>
              </a:solidFill>
              <a:latin typeface="Times New Roman"/>
              <a:ea typeface="Times New Roman"/>
              <a:cs typeface="Times New Roman"/>
              <a:sym typeface="Times New Roman"/>
            </a:endParaRPr>
          </a:p>
        </p:txBody>
      </p:sp>
      <p:cxnSp>
        <p:nvCxnSpPr>
          <p:cNvPr id="1321" name="Google Shape;1321;p125"/>
          <p:cNvCxnSpPr/>
          <p:nvPr/>
        </p:nvCxnSpPr>
        <p:spPr>
          <a:xfrm>
            <a:off x="242888" y="200022"/>
            <a:ext cx="580800" cy="0"/>
          </a:xfrm>
          <a:prstGeom prst="straightConnector1">
            <a:avLst/>
          </a:prstGeom>
          <a:noFill/>
          <a:ln cap="flat" cmpd="sng" w="19050">
            <a:solidFill>
              <a:srgbClr val="083C92"/>
            </a:solidFill>
            <a:prstDash val="solid"/>
            <a:round/>
            <a:headEnd len="sm" w="sm" type="none"/>
            <a:tailEnd len="sm" w="sm" type="none"/>
          </a:ln>
        </p:spPr>
      </p:cxnSp>
      <p:sp>
        <p:nvSpPr>
          <p:cNvPr id="1322" name="Google Shape;1322;p125"/>
          <p:cNvSpPr/>
          <p:nvPr/>
        </p:nvSpPr>
        <p:spPr>
          <a:xfrm rot="-5400000">
            <a:off x="2397881" y="1554769"/>
            <a:ext cx="1272900" cy="3232800"/>
          </a:xfrm>
          <a:prstGeom prst="leftBrace">
            <a:avLst>
              <a:gd fmla="val 8333" name="adj1"/>
              <a:gd fmla="val 50000" name="adj2"/>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26"/>
          <p:cNvSpPr txBox="1"/>
          <p:nvPr>
            <p:ph type="ctrTitle"/>
          </p:nvPr>
        </p:nvSpPr>
        <p:spPr>
          <a:xfrm>
            <a:off x="103914" y="-21432"/>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Rename an image</a:t>
            </a:r>
            <a:endParaRPr/>
          </a:p>
        </p:txBody>
      </p:sp>
      <p:sp>
        <p:nvSpPr>
          <p:cNvPr id="1328" name="Google Shape;1328;p126"/>
          <p:cNvSpPr/>
          <p:nvPr/>
        </p:nvSpPr>
        <p:spPr>
          <a:xfrm>
            <a:off x="335758" y="2876294"/>
            <a:ext cx="969000" cy="501600"/>
          </a:xfrm>
          <a:prstGeom prst="rect">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Here is the new image</a:t>
            </a:r>
            <a:endParaRPr b="0" i="0" sz="1100" u="none" cap="none" strike="noStrike">
              <a:solidFill>
                <a:srgbClr val="000000"/>
              </a:solidFill>
              <a:latin typeface="Times New Roman"/>
              <a:ea typeface="Times New Roman"/>
              <a:cs typeface="Times New Roman"/>
              <a:sym typeface="Times New Roman"/>
            </a:endParaRPr>
          </a:p>
        </p:txBody>
      </p:sp>
      <p:pic>
        <p:nvPicPr>
          <p:cNvPr id="1329" name="Google Shape;1329;p126"/>
          <p:cNvPicPr preferRelativeResize="0"/>
          <p:nvPr/>
        </p:nvPicPr>
        <p:blipFill rotWithShape="1">
          <a:blip r:embed="rId3">
            <a:alphaModFix/>
          </a:blip>
          <a:srcRect b="0" l="0" r="0" t="0"/>
          <a:stretch/>
        </p:blipFill>
        <p:spPr>
          <a:xfrm>
            <a:off x="1471964" y="760713"/>
            <a:ext cx="7207695" cy="3875582"/>
          </a:xfrm>
          <a:prstGeom prst="rect">
            <a:avLst/>
          </a:prstGeom>
          <a:noFill/>
          <a:ln>
            <a:noFill/>
          </a:ln>
        </p:spPr>
      </p:pic>
      <p:cxnSp>
        <p:nvCxnSpPr>
          <p:cNvPr id="1330" name="Google Shape;1330;p126"/>
          <p:cNvCxnSpPr/>
          <p:nvPr/>
        </p:nvCxnSpPr>
        <p:spPr>
          <a:xfrm>
            <a:off x="178594" y="221456"/>
            <a:ext cx="713100" cy="0"/>
          </a:xfrm>
          <a:prstGeom prst="straightConnector1">
            <a:avLst/>
          </a:prstGeom>
          <a:noFill/>
          <a:ln cap="flat" cmpd="sng" w="19050">
            <a:solidFill>
              <a:srgbClr val="083C92"/>
            </a:solidFill>
            <a:prstDash val="solid"/>
            <a:round/>
            <a:headEnd len="sm" w="sm" type="none"/>
            <a:tailEnd len="sm" w="sm" type="none"/>
          </a:ln>
        </p:spPr>
      </p:cxnSp>
      <p:cxnSp>
        <p:nvCxnSpPr>
          <p:cNvPr id="1331" name="Google Shape;1331;p126"/>
          <p:cNvCxnSpPr/>
          <p:nvPr/>
        </p:nvCxnSpPr>
        <p:spPr>
          <a:xfrm>
            <a:off x="1239014" y="3127094"/>
            <a:ext cx="361200" cy="187500"/>
          </a:xfrm>
          <a:prstGeom prst="straightConnector1">
            <a:avLst/>
          </a:prstGeom>
          <a:noFill/>
          <a:ln cap="flat" cmpd="sng" w="38100">
            <a:solidFill>
              <a:schemeClr val="accent1"/>
            </a:solidFill>
            <a:prstDash val="solid"/>
            <a:miter lim="800000"/>
            <a:headEnd len="sm" w="sm" type="none"/>
            <a:tailEnd len="med" w="med" type="triangle"/>
          </a:ln>
        </p:spPr>
      </p:cxnSp>
      <p:pic>
        <p:nvPicPr>
          <p:cNvPr id="1332" name="Google Shape;1332;p126"/>
          <p:cNvPicPr preferRelativeResize="0"/>
          <p:nvPr/>
        </p:nvPicPr>
        <p:blipFill rotWithShape="1">
          <a:blip r:embed="rId4">
            <a:alphaModFix/>
          </a:blip>
          <a:srcRect b="0" l="0" r="0" t="0"/>
          <a:stretch/>
        </p:blipFill>
        <p:spPr>
          <a:xfrm>
            <a:off x="7783930" y="4461369"/>
            <a:ext cx="1185068" cy="499099"/>
          </a:xfrm>
          <a:prstGeom prst="rect">
            <a:avLst/>
          </a:prstGeom>
          <a:noFill/>
          <a:ln>
            <a:noFill/>
          </a:ln>
        </p:spPr>
      </p:pic>
      <p:sp>
        <p:nvSpPr>
          <p:cNvPr id="1333" name="Google Shape;1333;p126"/>
          <p:cNvSpPr/>
          <p:nvPr/>
        </p:nvSpPr>
        <p:spPr>
          <a:xfrm>
            <a:off x="68194" y="50007"/>
            <a:ext cx="9007500" cy="5043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27"/>
          <p:cNvSpPr/>
          <p:nvPr/>
        </p:nvSpPr>
        <p:spPr>
          <a:xfrm>
            <a:off x="103463" y="65709"/>
            <a:ext cx="8976300" cy="4983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39" name="Google Shape;1339;p127"/>
          <p:cNvSpPr txBox="1"/>
          <p:nvPr>
            <p:ph type="ctrTitle"/>
          </p:nvPr>
        </p:nvSpPr>
        <p:spPr>
          <a:xfrm>
            <a:off x="125344" y="93861"/>
            <a:ext cx="7758600" cy="400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an existing image(s)</a:t>
            </a:r>
            <a:endParaRPr b="1" sz="2000">
              <a:solidFill>
                <a:srgbClr val="083C92"/>
              </a:solidFill>
              <a:latin typeface="Times New Roman"/>
              <a:ea typeface="Times New Roman"/>
              <a:cs typeface="Times New Roman"/>
              <a:sym typeface="Times New Roman"/>
            </a:endParaRPr>
          </a:p>
        </p:txBody>
      </p:sp>
      <p:sp>
        <p:nvSpPr>
          <p:cNvPr id="1340" name="Google Shape;1340;p127"/>
          <p:cNvSpPr txBox="1"/>
          <p:nvPr/>
        </p:nvSpPr>
        <p:spPr>
          <a:xfrm>
            <a:off x="276113" y="680941"/>
            <a:ext cx="3166200" cy="2039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a:t>
            </a:r>
            <a:r>
              <a:rPr lang="en" sz="1200">
                <a:solidFill>
                  <a:schemeClr val="dk1"/>
                </a:solidFill>
                <a:latin typeface="Times New Roman"/>
                <a:ea typeface="Times New Roman"/>
                <a:cs typeface="Times New Roman"/>
                <a:sym typeface="Times New Roman"/>
              </a:rPr>
              <a:t>Docker host</a:t>
            </a: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[repository]:[image tag]</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341" name="Google Shape;1341;p127"/>
          <p:cNvSpPr/>
          <p:nvPr/>
        </p:nvSpPr>
        <p:spPr>
          <a:xfrm>
            <a:off x="6225413" y="1013854"/>
            <a:ext cx="2786100" cy="2150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  </a:t>
            </a:r>
            <a:r>
              <a:rPr b="0" i="0" lang="en" sz="1400" u="none" cap="none" strike="noStrike">
                <a:solidFill>
                  <a:schemeClr val="dk1"/>
                </a:solidFill>
                <a:latin typeface="Times New Roman"/>
                <a:ea typeface="Times New Roman"/>
                <a:cs typeface="Times New Roman"/>
                <a:sym typeface="Times New Roman"/>
              </a:rPr>
              <a:t>called the 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removed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remove</a:t>
            </a:r>
            <a:endParaRPr b="0" i="0" sz="1400" u="none" cap="none" strike="noStrike">
              <a:solidFill>
                <a:srgbClr val="000000"/>
              </a:solidFill>
              <a:latin typeface="Times New Roman"/>
              <a:ea typeface="Times New Roman"/>
              <a:cs typeface="Times New Roman"/>
              <a:sym typeface="Times New Roman"/>
            </a:endParaRPr>
          </a:p>
        </p:txBody>
      </p:sp>
      <p:pic>
        <p:nvPicPr>
          <p:cNvPr id="1342" name="Google Shape;1342;p127"/>
          <p:cNvPicPr preferRelativeResize="0"/>
          <p:nvPr/>
        </p:nvPicPr>
        <p:blipFill rotWithShape="1">
          <a:blip r:embed="rId3">
            <a:alphaModFix/>
          </a:blip>
          <a:srcRect b="0" l="0" r="0" t="0"/>
          <a:stretch/>
        </p:blipFill>
        <p:spPr>
          <a:xfrm>
            <a:off x="7745845" y="4421981"/>
            <a:ext cx="1265671" cy="534706"/>
          </a:xfrm>
          <a:prstGeom prst="rect">
            <a:avLst/>
          </a:prstGeom>
          <a:noFill/>
          <a:ln>
            <a:noFill/>
          </a:ln>
        </p:spPr>
      </p:pic>
      <p:sp>
        <p:nvSpPr>
          <p:cNvPr id="1343" name="Google Shape;1343;p127"/>
          <p:cNvSpPr/>
          <p:nvPr/>
        </p:nvSpPr>
        <p:spPr>
          <a:xfrm>
            <a:off x="534633" y="26564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44" name="Google Shape;1344;p127"/>
          <p:cNvSpPr/>
          <p:nvPr/>
        </p:nvSpPr>
        <p:spPr>
          <a:xfrm>
            <a:off x="1481090" y="267427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345" name="Google Shape;1345;p127"/>
          <p:cNvSpPr/>
          <p:nvPr/>
        </p:nvSpPr>
        <p:spPr>
          <a:xfrm>
            <a:off x="1006926" y="26564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346" name="Google Shape;1346;p127"/>
          <p:cNvSpPr txBox="1"/>
          <p:nvPr/>
        </p:nvSpPr>
        <p:spPr>
          <a:xfrm>
            <a:off x="276113" y="3687339"/>
            <a:ext cx="2368800" cy="1146600"/>
          </a:xfrm>
          <a:prstGeom prst="rect">
            <a:avLst/>
          </a:prstGeom>
          <a:solidFill>
            <a:srgbClr val="BAF8FF"/>
          </a:solidFill>
          <a:ln cap="flat" cmpd="sng" w="9525">
            <a:solidFill>
              <a:srgbClr val="083C9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or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ubuntu:latest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 docker rmi  -f ubuntu:20.04</a:t>
            </a:r>
            <a:endParaRPr b="0" i="0" sz="1100" u="none" cap="none" strike="noStrike">
              <a:solidFill>
                <a:srgbClr val="000000"/>
              </a:solidFill>
              <a:latin typeface="Arial"/>
              <a:ea typeface="Arial"/>
              <a:cs typeface="Arial"/>
              <a:sym typeface="Arial"/>
            </a:endParaRPr>
          </a:p>
        </p:txBody>
      </p:sp>
      <p:sp>
        <p:nvSpPr>
          <p:cNvPr id="1347" name="Google Shape;1347;p127"/>
          <p:cNvSpPr/>
          <p:nvPr/>
        </p:nvSpPr>
        <p:spPr>
          <a:xfrm>
            <a:off x="3621204" y="440114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cxnSp>
        <p:nvCxnSpPr>
          <p:cNvPr id="1348" name="Google Shape;1348;p127"/>
          <p:cNvCxnSpPr>
            <a:stCxn id="1347" idx="2"/>
          </p:cNvCxnSpPr>
          <p:nvPr/>
        </p:nvCxnSpPr>
        <p:spPr>
          <a:xfrm flipH="1">
            <a:off x="2459604" y="4583692"/>
            <a:ext cx="1161600" cy="74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49" name="Google Shape;1349;p127"/>
          <p:cNvCxnSpPr>
            <a:stCxn id="1347" idx="1"/>
          </p:cNvCxnSpPr>
          <p:nvPr/>
        </p:nvCxnSpPr>
        <p:spPr>
          <a:xfrm rot="10800000">
            <a:off x="2516772" y="4284510"/>
            <a:ext cx="1155000" cy="170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0" name="Google Shape;1350;p127"/>
          <p:cNvCxnSpPr/>
          <p:nvPr/>
        </p:nvCxnSpPr>
        <p:spPr>
          <a:xfrm>
            <a:off x="150019" y="138927"/>
            <a:ext cx="856800" cy="0"/>
          </a:xfrm>
          <a:prstGeom prst="straightConnector1">
            <a:avLst/>
          </a:prstGeom>
          <a:noFill/>
          <a:ln cap="flat" cmpd="sng" w="19050">
            <a:solidFill>
              <a:srgbClr val="083C92"/>
            </a:solidFill>
            <a:prstDash val="solid"/>
            <a:round/>
            <a:headEnd len="sm" w="sm" type="none"/>
            <a:tailEnd len="sm" w="sm" type="none"/>
          </a:ln>
        </p:spPr>
      </p:cxnSp>
      <p:cxnSp>
        <p:nvCxnSpPr>
          <p:cNvPr id="1351" name="Google Shape;1351;p127"/>
          <p:cNvCxnSpPr>
            <a:stCxn id="1345" idx="4"/>
          </p:cNvCxnSpPr>
          <p:nvPr/>
        </p:nvCxnSpPr>
        <p:spPr>
          <a:xfrm>
            <a:off x="1179576" y="3021541"/>
            <a:ext cx="0" cy="7569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2" name="Google Shape;1352;p127"/>
          <p:cNvCxnSpPr>
            <a:stCxn id="1343" idx="4"/>
          </p:cNvCxnSpPr>
          <p:nvPr/>
        </p:nvCxnSpPr>
        <p:spPr>
          <a:xfrm>
            <a:off x="707283" y="3021541"/>
            <a:ext cx="0" cy="756900"/>
          </a:xfrm>
          <a:prstGeom prst="straightConnector1">
            <a:avLst/>
          </a:prstGeom>
          <a:noFill/>
          <a:ln cap="flat" cmpd="sng" w="38100">
            <a:solidFill>
              <a:srgbClr val="083C92"/>
            </a:solidFill>
            <a:prstDash val="solid"/>
            <a:miter lim="800000"/>
            <a:headEnd len="sm" w="sm" type="none"/>
            <a:tailEnd len="med" w="med" type="triangle"/>
          </a:ln>
        </p:spPr>
      </p:cxnSp>
      <p:cxnSp>
        <p:nvCxnSpPr>
          <p:cNvPr id="1353" name="Google Shape;1353;p127"/>
          <p:cNvCxnSpPr>
            <a:stCxn id="1344" idx="4"/>
          </p:cNvCxnSpPr>
          <p:nvPr/>
        </p:nvCxnSpPr>
        <p:spPr>
          <a:xfrm>
            <a:off x="1653740" y="3039370"/>
            <a:ext cx="54000" cy="739200"/>
          </a:xfrm>
          <a:prstGeom prst="straightConnector1">
            <a:avLst/>
          </a:prstGeom>
          <a:noFill/>
          <a:ln cap="flat" cmpd="sng" w="38100">
            <a:solidFill>
              <a:srgbClr val="083C92"/>
            </a:solidFill>
            <a:prstDash val="solid"/>
            <a:miter lim="800000"/>
            <a:headEnd len="sm" w="sm" type="none"/>
            <a:tailEnd len="med" w="med" type="triangle"/>
          </a:ln>
        </p:spPr>
      </p:cxnSp>
      <p:sp>
        <p:nvSpPr>
          <p:cNvPr id="1354" name="Google Shape;1354;p127"/>
          <p:cNvSpPr txBox="1"/>
          <p:nvPr/>
        </p:nvSpPr>
        <p:spPr>
          <a:xfrm>
            <a:off x="4126136" y="3647077"/>
            <a:ext cx="3272100" cy="292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300" u="none" cap="none" strike="noStrike">
                <a:solidFill>
                  <a:srgbClr val="000000"/>
                </a:solidFill>
                <a:latin typeface="Times New Roman"/>
                <a:ea typeface="Times New Roman"/>
                <a:cs typeface="Times New Roman"/>
                <a:sym typeface="Times New Roman"/>
              </a:rPr>
              <a:t>$ docker rmi  -f  [repository]:[image tag]</a:t>
            </a:r>
            <a:endParaRPr/>
          </a:p>
        </p:txBody>
      </p:sp>
      <p:sp>
        <p:nvSpPr>
          <p:cNvPr id="1355" name="Google Shape;1355;p127"/>
          <p:cNvSpPr/>
          <p:nvPr/>
        </p:nvSpPr>
        <p:spPr>
          <a:xfrm>
            <a:off x="3377963" y="1013854"/>
            <a:ext cx="2786100" cy="2150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 docker rmi  -f centos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The above command will remove the latest centos image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400"/>
              <a:buFont typeface="Arial"/>
              <a:buNone/>
            </a:pPr>
            <a:r>
              <a:rPr lang="en">
                <a:solidFill>
                  <a:schemeClr val="dk1"/>
                </a:solidFill>
                <a:latin typeface="Times New Roman"/>
                <a:ea typeface="Times New Roman"/>
                <a:cs typeface="Times New Roman"/>
                <a:sym typeface="Times New Roman"/>
              </a:rPr>
              <a:t>You can remove multiple images at the same time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28"/>
          <p:cNvSpPr/>
          <p:nvPr/>
        </p:nvSpPr>
        <p:spPr>
          <a:xfrm>
            <a:off x="71438" y="64294"/>
            <a:ext cx="90012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61" name="Google Shape;1361;p128"/>
          <p:cNvSpPr txBox="1"/>
          <p:nvPr>
            <p:ph type="ctrTitle"/>
          </p:nvPr>
        </p:nvSpPr>
        <p:spPr>
          <a:xfrm>
            <a:off x="188679" y="-67673"/>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all  images not being used </a:t>
            </a:r>
            <a:endParaRPr b="1" sz="2000">
              <a:solidFill>
                <a:srgbClr val="083C92"/>
              </a:solidFill>
              <a:latin typeface="Times New Roman"/>
              <a:ea typeface="Times New Roman"/>
              <a:cs typeface="Times New Roman"/>
              <a:sym typeface="Times New Roman"/>
            </a:endParaRPr>
          </a:p>
        </p:txBody>
      </p:sp>
      <p:pic>
        <p:nvPicPr>
          <p:cNvPr id="1362" name="Google Shape;1362;p128"/>
          <p:cNvPicPr preferRelativeResize="0"/>
          <p:nvPr/>
        </p:nvPicPr>
        <p:blipFill rotWithShape="1">
          <a:blip r:embed="rId3">
            <a:alphaModFix/>
          </a:blip>
          <a:srcRect b="0" l="0" r="0" t="0"/>
          <a:stretch/>
        </p:blipFill>
        <p:spPr>
          <a:xfrm>
            <a:off x="7579519" y="4377188"/>
            <a:ext cx="1250728" cy="609150"/>
          </a:xfrm>
          <a:prstGeom prst="rect">
            <a:avLst/>
          </a:prstGeom>
          <a:noFill/>
          <a:ln>
            <a:noFill/>
          </a:ln>
        </p:spPr>
      </p:pic>
      <p:sp>
        <p:nvSpPr>
          <p:cNvPr id="1363" name="Google Shape;1363;p128"/>
          <p:cNvSpPr txBox="1"/>
          <p:nvPr/>
        </p:nvSpPr>
        <p:spPr>
          <a:xfrm>
            <a:off x="413201" y="917565"/>
            <a:ext cx="3972000" cy="684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images prune -a –f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will remove ALL  images not being used </a:t>
            </a:r>
            <a:endParaRPr b="0" i="0" sz="1400" u="none" cap="none" strike="noStrike">
              <a:solidFill>
                <a:schemeClr val="dk1"/>
              </a:solidFill>
              <a:latin typeface="Times New Roman"/>
              <a:ea typeface="Times New Roman"/>
              <a:cs typeface="Times New Roman"/>
              <a:sym typeface="Times New Roman"/>
            </a:endParaRPr>
          </a:p>
        </p:txBody>
      </p:sp>
      <p:sp>
        <p:nvSpPr>
          <p:cNvPr id="1364" name="Google Shape;1364;p128"/>
          <p:cNvSpPr/>
          <p:nvPr/>
        </p:nvSpPr>
        <p:spPr>
          <a:xfrm>
            <a:off x="5698050" y="1438775"/>
            <a:ext cx="2620800" cy="1611300"/>
          </a:xfrm>
          <a:prstGeom prst="round2SameRect">
            <a:avLst>
              <a:gd fmla="val 16667" name="adj1"/>
              <a:gd fmla="val 0" name="adj2"/>
            </a:avLst>
          </a:prstGeom>
          <a:solidFill>
            <a:srgbClr val="BAF8FF"/>
          </a:solidFill>
          <a:ln cap="flat" cmpd="sng" w="12700">
            <a:solidFill>
              <a:srgbClr val="BAF8F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PS: This command is very dangerous. </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171717"/>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
                <a:solidFill>
                  <a:srgbClr val="171717"/>
                </a:solidFill>
                <a:latin typeface="Times New Roman"/>
                <a:ea typeface="Times New Roman"/>
                <a:cs typeface="Times New Roman"/>
                <a:sym typeface="Times New Roman"/>
              </a:rPr>
              <a:t>M</a:t>
            </a:r>
            <a:r>
              <a:rPr b="0" i="0" lang="en" sz="1400" u="none" cap="none" strike="noStrike">
                <a:solidFill>
                  <a:srgbClr val="171717"/>
                </a:solidFill>
                <a:latin typeface="Times New Roman"/>
                <a:ea typeface="Times New Roman"/>
                <a:cs typeface="Times New Roman"/>
                <a:sym typeface="Times New Roman"/>
              </a:rPr>
              <a:t>ake sure you know what you are doing before you run such command</a:t>
            </a:r>
            <a:endParaRPr b="0" i="0" sz="1100" u="none" cap="none" strike="noStrike">
              <a:solidFill>
                <a:srgbClr val="171717"/>
              </a:solidFill>
              <a:latin typeface="Times New Roman"/>
              <a:ea typeface="Times New Roman"/>
              <a:cs typeface="Times New Roman"/>
              <a:sym typeface="Times New Roman"/>
            </a:endParaRPr>
          </a:p>
        </p:txBody>
      </p:sp>
      <p:cxnSp>
        <p:nvCxnSpPr>
          <p:cNvPr id="1365" name="Google Shape;1365;p128"/>
          <p:cNvCxnSpPr/>
          <p:nvPr/>
        </p:nvCxnSpPr>
        <p:spPr>
          <a:xfrm>
            <a:off x="228600" y="142872"/>
            <a:ext cx="928800" cy="0"/>
          </a:xfrm>
          <a:prstGeom prst="straightConnector1">
            <a:avLst/>
          </a:prstGeom>
          <a:noFill/>
          <a:ln cap="flat" cmpd="sng" w="19050">
            <a:solidFill>
              <a:srgbClr val="083C92"/>
            </a:solidFill>
            <a:prstDash val="solid"/>
            <a:round/>
            <a:headEnd len="sm" w="sm" type="none"/>
            <a:tailEnd len="sm" w="sm" type="none"/>
          </a:ln>
        </p:spPr>
      </p:cxnSp>
      <p:sp>
        <p:nvSpPr>
          <p:cNvPr id="1366" name="Google Shape;1366;p128"/>
          <p:cNvSpPr txBox="1"/>
          <p:nvPr/>
        </p:nvSpPr>
        <p:spPr>
          <a:xfrm>
            <a:off x="413201" y="2425805"/>
            <a:ext cx="4413300" cy="738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$docker rmi –f $(docker images –aq)</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Docker will remove ALL  images that are not being used</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29"/>
          <p:cNvSpPr/>
          <p:nvPr/>
        </p:nvSpPr>
        <p:spPr>
          <a:xfrm>
            <a:off x="50006" y="73247"/>
            <a:ext cx="9036900" cy="5013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72" name="Google Shape;1372;p129"/>
          <p:cNvSpPr txBox="1"/>
          <p:nvPr>
            <p:ph type="ctrTitle"/>
          </p:nvPr>
        </p:nvSpPr>
        <p:spPr>
          <a:xfrm>
            <a:off x="161062" y="-65543"/>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existing image(s) with force</a:t>
            </a:r>
            <a:endParaRPr b="1" sz="2000">
              <a:solidFill>
                <a:srgbClr val="083C92"/>
              </a:solidFill>
              <a:latin typeface="Times New Roman"/>
              <a:ea typeface="Times New Roman"/>
              <a:cs typeface="Times New Roman"/>
              <a:sym typeface="Times New Roman"/>
            </a:endParaRPr>
          </a:p>
        </p:txBody>
      </p:sp>
      <p:sp>
        <p:nvSpPr>
          <p:cNvPr id="1373" name="Google Shape;1373;p129"/>
          <p:cNvSpPr txBox="1"/>
          <p:nvPr/>
        </p:nvSpPr>
        <p:spPr>
          <a:xfrm>
            <a:off x="436908" y="656474"/>
            <a:ext cx="3291900" cy="1900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your virtual machine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rmi  –f   [repository]:[image tag</a:t>
            </a:r>
            <a:r>
              <a:rPr b="0" i="0" lang="en" sz="1400" u="none" cap="none" strike="noStrike">
                <a:solidFill>
                  <a:schemeClr val="dk1"/>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374" name="Google Shape;1374;p129"/>
          <p:cNvSpPr/>
          <p:nvPr/>
        </p:nvSpPr>
        <p:spPr>
          <a:xfrm>
            <a:off x="5364982" y="530557"/>
            <a:ext cx="3001200" cy="26109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docker</a:t>
            </a:r>
            <a:r>
              <a:rPr b="1" lang="en">
                <a:solidFill>
                  <a:schemeClr val="dk1"/>
                </a:solidFill>
                <a:latin typeface="Times New Roman"/>
                <a:ea typeface="Times New Roman"/>
                <a:cs typeface="Times New Roman"/>
                <a:sym typeface="Times New Roman"/>
              </a:rPr>
              <a:t>: </a:t>
            </a:r>
            <a:r>
              <a:rPr b="0" i="0" lang="en" sz="1400" u="none" cap="none" strike="noStrike">
                <a:solidFill>
                  <a:schemeClr val="dk1"/>
                </a:solidFill>
                <a:latin typeface="Times New Roman"/>
                <a:ea typeface="Times New Roman"/>
                <a:cs typeface="Times New Roman"/>
                <a:sym typeface="Times New Roman"/>
              </a:rPr>
              <a:t>docker client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removed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remove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-f  means force</a:t>
            </a:r>
            <a:r>
              <a:rPr lang="en">
                <a:solidFill>
                  <a:schemeClr val="dk1"/>
                </a:solidFill>
                <a:latin typeface="Times New Roman"/>
                <a:ea typeface="Times New Roman"/>
                <a:cs typeface="Times New Roman"/>
                <a:sym typeface="Times New Roman"/>
              </a:rPr>
              <a:t> and </a:t>
            </a:r>
            <a:r>
              <a:rPr b="0" i="0" lang="en" sz="1400" u="none" cap="none" strike="noStrike">
                <a:solidFill>
                  <a:schemeClr val="dk1"/>
                </a:solidFill>
                <a:latin typeface="Times New Roman"/>
                <a:ea typeface="Times New Roman"/>
                <a:cs typeface="Times New Roman"/>
                <a:sym typeface="Times New Roman"/>
              </a:rPr>
              <a:t> remove the image even if it is been used by a container</a:t>
            </a:r>
            <a:endParaRPr b="0" i="0" sz="1400" u="none" cap="none" strike="noStrike">
              <a:solidFill>
                <a:srgbClr val="000000"/>
              </a:solidFill>
              <a:latin typeface="Times New Roman"/>
              <a:ea typeface="Times New Roman"/>
              <a:cs typeface="Times New Roman"/>
              <a:sym typeface="Times New Roman"/>
            </a:endParaRPr>
          </a:p>
        </p:txBody>
      </p:sp>
      <p:pic>
        <p:nvPicPr>
          <p:cNvPr id="1375" name="Google Shape;1375;p129"/>
          <p:cNvPicPr preferRelativeResize="0"/>
          <p:nvPr/>
        </p:nvPicPr>
        <p:blipFill rotWithShape="1">
          <a:blip r:embed="rId3">
            <a:alphaModFix/>
          </a:blip>
          <a:srcRect b="0" l="0" r="0" t="0"/>
          <a:stretch/>
        </p:blipFill>
        <p:spPr>
          <a:xfrm>
            <a:off x="7665244" y="4300538"/>
            <a:ext cx="1232622" cy="608586"/>
          </a:xfrm>
          <a:prstGeom prst="rect">
            <a:avLst/>
          </a:prstGeom>
          <a:noFill/>
          <a:ln>
            <a:noFill/>
          </a:ln>
        </p:spPr>
      </p:pic>
      <p:sp>
        <p:nvSpPr>
          <p:cNvPr id="1376" name="Google Shape;1376;p129"/>
          <p:cNvSpPr/>
          <p:nvPr/>
        </p:nvSpPr>
        <p:spPr>
          <a:xfrm>
            <a:off x="436908" y="2685197"/>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377" name="Google Shape;1377;p129"/>
          <p:cNvSpPr/>
          <p:nvPr/>
        </p:nvSpPr>
        <p:spPr>
          <a:xfrm>
            <a:off x="1675248" y="271858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378" name="Google Shape;1378;p129"/>
          <p:cNvSpPr/>
          <p:nvPr/>
        </p:nvSpPr>
        <p:spPr>
          <a:xfrm>
            <a:off x="1042353" y="276383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379" name="Google Shape;1379;p129"/>
          <p:cNvSpPr txBox="1"/>
          <p:nvPr/>
        </p:nvSpPr>
        <p:spPr>
          <a:xfrm>
            <a:off x="354594" y="3555715"/>
            <a:ext cx="2321400" cy="13623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or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ubuntu:latest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ubuntu:20.04</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80" name="Google Shape;1380;p129"/>
          <p:cNvSpPr/>
          <p:nvPr/>
        </p:nvSpPr>
        <p:spPr>
          <a:xfrm>
            <a:off x="3816120" y="379009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cxnSp>
        <p:nvCxnSpPr>
          <p:cNvPr id="1381" name="Google Shape;1381;p129"/>
          <p:cNvCxnSpPr>
            <a:stCxn id="1380" idx="3"/>
          </p:cNvCxnSpPr>
          <p:nvPr/>
        </p:nvCxnSpPr>
        <p:spPr>
          <a:xfrm flipH="1">
            <a:off x="2514588" y="4101723"/>
            <a:ext cx="1352100" cy="4803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2" name="Google Shape;1382;p129"/>
          <p:cNvCxnSpPr/>
          <p:nvPr/>
        </p:nvCxnSpPr>
        <p:spPr>
          <a:xfrm flipH="1">
            <a:off x="2514720" y="3951654"/>
            <a:ext cx="1301400" cy="2034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3" name="Google Shape;1383;p129"/>
          <p:cNvCxnSpPr/>
          <p:nvPr/>
        </p:nvCxnSpPr>
        <p:spPr>
          <a:xfrm>
            <a:off x="246131" y="186279"/>
            <a:ext cx="575400" cy="0"/>
          </a:xfrm>
          <a:prstGeom prst="straightConnector1">
            <a:avLst/>
          </a:prstGeom>
          <a:noFill/>
          <a:ln cap="flat" cmpd="sng" w="19050">
            <a:solidFill>
              <a:srgbClr val="083C92"/>
            </a:solidFill>
            <a:prstDash val="solid"/>
            <a:round/>
            <a:headEnd len="sm" w="sm" type="none"/>
            <a:tailEnd len="sm" w="sm" type="none"/>
          </a:ln>
        </p:spPr>
      </p:cxnSp>
      <p:cxnSp>
        <p:nvCxnSpPr>
          <p:cNvPr id="1384" name="Google Shape;1384;p129"/>
          <p:cNvCxnSpPr>
            <a:stCxn id="1376" idx="4"/>
          </p:cNvCxnSpPr>
          <p:nvPr/>
        </p:nvCxnSpPr>
        <p:spPr>
          <a:xfrm>
            <a:off x="609558" y="3050297"/>
            <a:ext cx="0" cy="5847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5" name="Google Shape;1385;p129"/>
          <p:cNvCxnSpPr>
            <a:stCxn id="1377" idx="4"/>
          </p:cNvCxnSpPr>
          <p:nvPr/>
        </p:nvCxnSpPr>
        <p:spPr>
          <a:xfrm>
            <a:off x="1847898" y="3083684"/>
            <a:ext cx="0" cy="551100"/>
          </a:xfrm>
          <a:prstGeom prst="straightConnector1">
            <a:avLst/>
          </a:prstGeom>
          <a:noFill/>
          <a:ln cap="flat" cmpd="sng" w="38100">
            <a:solidFill>
              <a:srgbClr val="083C92"/>
            </a:solidFill>
            <a:prstDash val="solid"/>
            <a:miter lim="800000"/>
            <a:headEnd len="sm" w="sm" type="none"/>
            <a:tailEnd len="med" w="med" type="triangle"/>
          </a:ln>
        </p:spPr>
      </p:cxnSp>
      <p:cxnSp>
        <p:nvCxnSpPr>
          <p:cNvPr id="1386" name="Google Shape;1386;p129"/>
          <p:cNvCxnSpPr>
            <a:stCxn id="1378" idx="4"/>
          </p:cNvCxnSpPr>
          <p:nvPr/>
        </p:nvCxnSpPr>
        <p:spPr>
          <a:xfrm>
            <a:off x="1215003" y="3128934"/>
            <a:ext cx="0" cy="506100"/>
          </a:xfrm>
          <a:prstGeom prst="straightConnector1">
            <a:avLst/>
          </a:prstGeom>
          <a:noFill/>
          <a:ln cap="flat" cmpd="sng" w="38100">
            <a:solidFill>
              <a:srgbClr val="083C92"/>
            </a:solidFill>
            <a:prstDash val="solid"/>
            <a:miter lim="800000"/>
            <a:headEnd len="sm" w="sm" type="none"/>
            <a:tailEnd len="med" w="med" type="triangle"/>
          </a:ln>
        </p:spPr>
      </p:cxnSp>
      <p:sp>
        <p:nvSpPr>
          <p:cNvPr id="1387" name="Google Shape;1387;p129"/>
          <p:cNvSpPr txBox="1"/>
          <p:nvPr/>
        </p:nvSpPr>
        <p:spPr>
          <a:xfrm>
            <a:off x="5284887" y="3416877"/>
            <a:ext cx="3161400" cy="2925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300" u="none" cap="none" strike="noStrike">
                <a:solidFill>
                  <a:srgbClr val="000000"/>
                </a:solidFill>
                <a:latin typeface="Times New Roman"/>
                <a:ea typeface="Times New Roman"/>
                <a:cs typeface="Times New Roman"/>
                <a:sym typeface="Times New Roman"/>
              </a:rPr>
              <a:t>$ docker rmi  –f   [repository]:[image tag]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0"/>
          <p:cNvSpPr/>
          <p:nvPr/>
        </p:nvSpPr>
        <p:spPr>
          <a:xfrm>
            <a:off x="64294" y="64294"/>
            <a:ext cx="9015300" cy="5029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3" name="Google Shape;1393;p130"/>
          <p:cNvSpPr txBox="1"/>
          <p:nvPr>
            <p:ph type="ctrTitle"/>
          </p:nvPr>
        </p:nvSpPr>
        <p:spPr>
          <a:xfrm>
            <a:off x="125342" y="-35412"/>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Remove multiple  image(s)</a:t>
            </a:r>
            <a:endParaRPr b="1" sz="2000">
              <a:solidFill>
                <a:srgbClr val="083C92"/>
              </a:solidFill>
              <a:latin typeface="Times New Roman"/>
              <a:ea typeface="Times New Roman"/>
              <a:cs typeface="Times New Roman"/>
              <a:sym typeface="Times New Roman"/>
            </a:endParaRPr>
          </a:p>
        </p:txBody>
      </p:sp>
      <p:sp>
        <p:nvSpPr>
          <p:cNvPr id="1394" name="Google Shape;1394;p130"/>
          <p:cNvSpPr txBox="1"/>
          <p:nvPr/>
        </p:nvSpPr>
        <p:spPr>
          <a:xfrm>
            <a:off x="300036" y="795454"/>
            <a:ext cx="8655900" cy="1766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To Remove an image or images means that docker will perform the following actions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1-</a:t>
            </a:r>
            <a:r>
              <a:rPr b="0" i="0" lang="en" sz="1200" u="none" cap="none" strike="noStrike">
                <a:solidFill>
                  <a:schemeClr val="dk1"/>
                </a:solidFill>
                <a:latin typeface="Times New Roman"/>
                <a:ea typeface="Times New Roman"/>
                <a:cs typeface="Times New Roman"/>
                <a:sym typeface="Times New Roman"/>
              </a:rPr>
              <a:t> check if the image exist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2-</a:t>
            </a:r>
            <a:r>
              <a:rPr b="0" i="0" lang="en" sz="1200" u="none" cap="none" strike="noStrike">
                <a:solidFill>
                  <a:schemeClr val="dk1"/>
                </a:solidFill>
                <a:latin typeface="Times New Roman"/>
                <a:ea typeface="Times New Roman"/>
                <a:cs typeface="Times New Roman"/>
                <a:sym typeface="Times New Roman"/>
              </a:rPr>
              <a:t> if the image exist docker will remove it from your virtual machine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[repository]:[image tag]   [repository]:[image tag] ………………………….  [repository]:[image tag]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dk1"/>
              </a:solidFill>
              <a:latin typeface="Calibri"/>
              <a:ea typeface="Calibri"/>
              <a:cs typeface="Calibri"/>
              <a:sym typeface="Calibri"/>
            </a:endParaRPr>
          </a:p>
        </p:txBody>
      </p:sp>
      <p:pic>
        <p:nvPicPr>
          <p:cNvPr id="1395" name="Google Shape;1395;p130"/>
          <p:cNvPicPr preferRelativeResize="0"/>
          <p:nvPr/>
        </p:nvPicPr>
        <p:blipFill rotWithShape="1">
          <a:blip r:embed="rId3">
            <a:alphaModFix/>
          </a:blip>
          <a:srcRect b="0" l="0" r="0" t="0"/>
          <a:stretch/>
        </p:blipFill>
        <p:spPr>
          <a:xfrm>
            <a:off x="7422356" y="4343400"/>
            <a:ext cx="1315021" cy="578644"/>
          </a:xfrm>
          <a:prstGeom prst="rect">
            <a:avLst/>
          </a:prstGeom>
          <a:noFill/>
          <a:ln>
            <a:noFill/>
          </a:ln>
        </p:spPr>
      </p:pic>
      <p:sp>
        <p:nvSpPr>
          <p:cNvPr id="1396" name="Google Shape;1396;p130"/>
          <p:cNvSpPr txBox="1"/>
          <p:nvPr/>
        </p:nvSpPr>
        <p:spPr>
          <a:xfrm>
            <a:off x="284922" y="2382965"/>
            <a:ext cx="68898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rmi  -f  ubuntu:20.04 centos  redis:7.0.0  node  postgres mysql</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cxnSp>
        <p:nvCxnSpPr>
          <p:cNvPr id="1397" name="Google Shape;1397;p130"/>
          <p:cNvCxnSpPr/>
          <p:nvPr/>
        </p:nvCxnSpPr>
        <p:spPr>
          <a:xfrm>
            <a:off x="178594" y="192881"/>
            <a:ext cx="693000" cy="0"/>
          </a:xfrm>
          <a:prstGeom prst="straightConnector1">
            <a:avLst/>
          </a:prstGeom>
          <a:noFill/>
          <a:ln cap="flat" cmpd="sng" w="19050">
            <a:solidFill>
              <a:srgbClr val="0C5ADB"/>
            </a:solidFill>
            <a:prstDash val="solid"/>
            <a:round/>
            <a:headEnd len="sm" w="sm" type="none"/>
            <a:tailEnd len="sm" w="sm" type="none"/>
          </a:ln>
        </p:spPr>
      </p:cxnSp>
      <p:sp>
        <p:nvSpPr>
          <p:cNvPr id="1398" name="Google Shape;1398;p130"/>
          <p:cNvSpPr txBox="1"/>
          <p:nvPr/>
        </p:nvSpPr>
        <p:spPr>
          <a:xfrm>
            <a:off x="361550" y="2927350"/>
            <a:ext cx="6156900" cy="1256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latin typeface="Times New Roman"/>
                <a:ea typeface="Times New Roman"/>
                <a:cs typeface="Times New Roman"/>
                <a:sym typeface="Times New Roman"/>
              </a:rPr>
              <a:t>PS:</a:t>
            </a:r>
            <a:r>
              <a:rPr lang="en" sz="1200">
                <a:latin typeface="Times New Roman"/>
                <a:ea typeface="Times New Roman"/>
                <a:cs typeface="Times New Roman"/>
                <a:sym typeface="Times New Roman"/>
              </a:rPr>
              <a:t> you can also remove multiple images as </a:t>
            </a:r>
            <a:r>
              <a:rPr lang="en" sz="1200">
                <a:latin typeface="Times New Roman"/>
                <a:ea typeface="Times New Roman"/>
                <a:cs typeface="Times New Roman"/>
                <a:sym typeface="Times New Roman"/>
              </a:rPr>
              <a:t>one</a:t>
            </a:r>
            <a:r>
              <a:rPr lang="en" sz="1200">
                <a:latin typeface="Times New Roman"/>
                <a:ea typeface="Times New Roman"/>
                <a:cs typeface="Times New Roman"/>
                <a:sym typeface="Times New Roman"/>
              </a:rPr>
              <a:t> with the image ID</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docker rmi  -f  [image_id]</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docker rmi  -f  [image_id] [image_id] [image_id] …………….[image_id]</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2" name="Shape 1402"/>
        <p:cNvGrpSpPr/>
        <p:nvPr/>
      </p:nvGrpSpPr>
      <p:grpSpPr>
        <a:xfrm>
          <a:off x="0" y="0"/>
          <a:ext cx="0" cy="0"/>
          <a:chOff x="0" y="0"/>
          <a:chExt cx="0" cy="0"/>
        </a:xfrm>
      </p:grpSpPr>
      <p:sp>
        <p:nvSpPr>
          <p:cNvPr id="1403" name="Google Shape;1403;p13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4" name="Google Shape;1404;p13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405" name="Google Shape;1405;p13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406" name="Google Shape;1406;p13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Working With Docker Containers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407" name="Google Shape;1407;p13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2"/>
          <p:cNvSpPr/>
          <p:nvPr/>
        </p:nvSpPr>
        <p:spPr>
          <a:xfrm>
            <a:off x="57183" y="71438"/>
            <a:ext cx="9029700" cy="49935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13" name="Google Shape;1413;p132"/>
          <p:cNvSpPr txBox="1"/>
          <p:nvPr>
            <p:ph type="ctrTitle"/>
          </p:nvPr>
        </p:nvSpPr>
        <p:spPr>
          <a:xfrm>
            <a:off x="125342" y="80085"/>
            <a:ext cx="7758600" cy="5961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Run containers in interactive mode</a:t>
            </a:r>
            <a:endParaRPr b="1" sz="2000">
              <a:solidFill>
                <a:srgbClr val="083C92"/>
              </a:solidFill>
              <a:latin typeface="Times New Roman"/>
              <a:ea typeface="Times New Roman"/>
              <a:cs typeface="Times New Roman"/>
              <a:sym typeface="Times New Roman"/>
            </a:endParaRPr>
          </a:p>
        </p:txBody>
      </p:sp>
      <p:sp>
        <p:nvSpPr>
          <p:cNvPr id="1414" name="Google Shape;1414;p132"/>
          <p:cNvSpPr txBox="1"/>
          <p:nvPr/>
        </p:nvSpPr>
        <p:spPr>
          <a:xfrm>
            <a:off x="202343" y="759818"/>
            <a:ext cx="4546800" cy="2228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When performing the docker run run command the following will happened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docker will pull the image if it does not exist locally</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start a new  container with the requested image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log you inside the container</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00"/>
              <a:buFont typeface="Arial"/>
              <a:buNone/>
            </a:pPr>
            <a:r>
              <a:t/>
            </a:r>
            <a:endParaRPr b="0" i="0" sz="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a:t>
            </a:r>
            <a:r>
              <a:rPr i="0" lang="en" sz="1400" u="none" cap="none" strike="noStrike">
                <a:solidFill>
                  <a:schemeClr val="dk1"/>
                </a:solidFill>
                <a:latin typeface="Times New Roman"/>
                <a:ea typeface="Times New Roman"/>
                <a:cs typeface="Times New Roman"/>
                <a:sym typeface="Times New Roman"/>
              </a:rPr>
              <a:t> docker run -it [ repository]:[image tag] [command]</a:t>
            </a:r>
            <a:endParaRPr i="0" sz="9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415" name="Google Shape;1415;p132"/>
          <p:cNvSpPr/>
          <p:nvPr/>
        </p:nvSpPr>
        <p:spPr>
          <a:xfrm>
            <a:off x="4718198" y="354342"/>
            <a:ext cx="4176300" cy="31593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i="0" lang="en" sz="1400" u="none" cap="none" strike="noStrike">
                <a:solidFill>
                  <a:schemeClr val="dk1"/>
                </a:solidFill>
                <a:latin typeface="Times New Roman"/>
                <a:ea typeface="Times New Roman"/>
                <a:cs typeface="Times New Roman"/>
                <a:sym typeface="Times New Roman"/>
              </a:rPr>
              <a:t>docker client</a:t>
            </a:r>
            <a:endParaRPr i="0" sz="14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t>
            </a:r>
            <a:r>
              <a:rPr b="1" i="0" lang="en" sz="1400" u="none" cap="none" strike="noStrike">
                <a:solidFill>
                  <a:schemeClr val="dk1"/>
                </a:solidFill>
                <a:latin typeface="Times New Roman"/>
                <a:ea typeface="Times New Roman"/>
                <a:cs typeface="Times New Roman"/>
                <a:sym typeface="Times New Roman"/>
              </a:rPr>
              <a:t>action</a:t>
            </a:r>
            <a:r>
              <a:rPr b="0" i="0" lang="en" sz="1400" u="none" cap="none" strike="noStrike">
                <a:solidFill>
                  <a:schemeClr val="dk1"/>
                </a:solidFill>
                <a:latin typeface="Times New Roman"/>
                <a:ea typeface="Times New Roman"/>
                <a:cs typeface="Times New Roman"/>
                <a:sym typeface="Times New Roman"/>
              </a:rPr>
              <a:t> to perform. </a:t>
            </a:r>
            <a:r>
              <a:rPr b="1" i="0" lang="en" sz="1400" u="none" cap="none" strike="noStrike">
                <a:solidFill>
                  <a:srgbClr val="FF0000"/>
                </a:solidFill>
                <a:latin typeface="Times New Roman"/>
                <a:ea typeface="Times New Roman"/>
                <a:cs typeface="Times New Roman"/>
                <a:sym typeface="Times New Roman"/>
              </a:rPr>
              <a:t> -it  </a:t>
            </a:r>
            <a:r>
              <a:rPr b="0" i="0" lang="en" sz="1400" u="none" cap="none" strike="noStrike">
                <a:solidFill>
                  <a:schemeClr val="dk1"/>
                </a:solidFill>
                <a:latin typeface="Times New Roman"/>
                <a:ea typeface="Times New Roman"/>
                <a:cs typeface="Times New Roman"/>
                <a:sym typeface="Times New Roman"/>
              </a:rPr>
              <a:t>means interactive terminal in order words, it means  take me inside the container and give me a terminal </a:t>
            </a:r>
            <a:r>
              <a:rPr lang="en">
                <a:solidFill>
                  <a:schemeClr val="dk1"/>
                </a:solidFill>
                <a:latin typeface="Times New Roman"/>
                <a:ea typeface="Times New Roman"/>
                <a:cs typeface="Times New Roman"/>
                <a:sym typeface="Times New Roman"/>
              </a:rPr>
              <a:t>so that I </a:t>
            </a:r>
            <a:r>
              <a:rPr b="0" i="0" lang="en" sz="1400" u="none" cap="none" strike="noStrike">
                <a:solidFill>
                  <a:schemeClr val="dk1"/>
                </a:solidFill>
                <a:latin typeface="Times New Roman"/>
                <a:ea typeface="Times New Roman"/>
                <a:cs typeface="Times New Roman"/>
                <a:sym typeface="Times New Roman"/>
              </a:rPr>
              <a:t> can interact or run commands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3- </a:t>
            </a:r>
            <a:r>
              <a:rPr b="1" i="0" lang="en" sz="1400" u="none" cap="none" strike="noStrike">
                <a:solidFill>
                  <a:schemeClr val="dk1"/>
                </a:solidFill>
                <a:latin typeface="Times New Roman"/>
                <a:ea typeface="Times New Roman"/>
                <a:cs typeface="Times New Roman"/>
                <a:sym typeface="Times New Roman"/>
              </a:rPr>
              <a:t>repository </a:t>
            </a:r>
            <a:r>
              <a:rPr b="0" i="0" lang="en" sz="1400" u="none" cap="none" strike="noStrike">
                <a:solidFill>
                  <a:schemeClr val="dk1"/>
                </a:solidFill>
                <a:latin typeface="Times New Roman"/>
                <a:ea typeface="Times New Roman"/>
                <a:cs typeface="Times New Roman"/>
                <a:sym typeface="Times New Roman"/>
              </a:rPr>
              <a:t>from which the image will be </a:t>
            </a:r>
            <a:r>
              <a:rPr lang="en">
                <a:solidFill>
                  <a:schemeClr val="dk1"/>
                </a:solidFill>
                <a:latin typeface="Times New Roman"/>
                <a:ea typeface="Times New Roman"/>
                <a:cs typeface="Times New Roman"/>
                <a:sym typeface="Times New Roman"/>
              </a:rPr>
              <a:t>pulled</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4-  specific  </a:t>
            </a:r>
            <a:r>
              <a:rPr b="1" i="0" lang="en" sz="1400" u="none" cap="none" strike="noStrike">
                <a:solidFill>
                  <a:schemeClr val="dk1"/>
                </a:solidFill>
                <a:latin typeface="Times New Roman"/>
                <a:ea typeface="Times New Roman"/>
                <a:cs typeface="Times New Roman"/>
                <a:sym typeface="Times New Roman"/>
              </a:rPr>
              <a:t>image tag </a:t>
            </a:r>
            <a:r>
              <a:rPr b="0" i="0" lang="en" sz="1400" u="none" cap="none" strike="noStrike">
                <a:solidFill>
                  <a:schemeClr val="dk1"/>
                </a:solidFill>
                <a:latin typeface="Times New Roman"/>
                <a:ea typeface="Times New Roman"/>
                <a:cs typeface="Times New Roman"/>
                <a:sym typeface="Times New Roman"/>
              </a:rPr>
              <a:t>to use</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5- </a:t>
            </a:r>
            <a:r>
              <a:rPr b="1" i="0" lang="en" sz="1400" u="none" cap="none" strike="noStrike">
                <a:solidFill>
                  <a:srgbClr val="FF0000"/>
                </a:solidFill>
                <a:latin typeface="Times New Roman"/>
                <a:ea typeface="Times New Roman"/>
                <a:cs typeface="Times New Roman"/>
                <a:sym typeface="Times New Roman"/>
              </a:rPr>
              <a:t>bash or sh  </a:t>
            </a:r>
            <a:r>
              <a:rPr b="0" i="0" lang="en" sz="1400" u="none" cap="none" strike="noStrike">
                <a:solidFill>
                  <a:schemeClr val="dk1"/>
                </a:solidFill>
                <a:latin typeface="Times New Roman"/>
                <a:ea typeface="Times New Roman"/>
                <a:cs typeface="Times New Roman"/>
                <a:sym typeface="Times New Roman"/>
              </a:rPr>
              <a:t>is the first command to run when the container start </a:t>
            </a:r>
            <a:endParaRPr b="0" i="0" sz="1400" u="none" cap="none" strike="noStrike">
              <a:solidFill>
                <a:srgbClr val="000000"/>
              </a:solidFill>
              <a:latin typeface="Times New Roman"/>
              <a:ea typeface="Times New Roman"/>
              <a:cs typeface="Times New Roman"/>
              <a:sym typeface="Times New Roman"/>
            </a:endParaRPr>
          </a:p>
        </p:txBody>
      </p:sp>
      <p:pic>
        <p:nvPicPr>
          <p:cNvPr id="1416" name="Google Shape;1416;p132"/>
          <p:cNvPicPr preferRelativeResize="0"/>
          <p:nvPr/>
        </p:nvPicPr>
        <p:blipFill rotWithShape="1">
          <a:blip r:embed="rId3">
            <a:alphaModFix/>
          </a:blip>
          <a:srcRect b="0" l="0" r="0" t="0"/>
          <a:stretch/>
        </p:blipFill>
        <p:spPr>
          <a:xfrm>
            <a:off x="7655647" y="4428416"/>
            <a:ext cx="1238852" cy="519382"/>
          </a:xfrm>
          <a:prstGeom prst="rect">
            <a:avLst/>
          </a:prstGeom>
          <a:noFill/>
          <a:ln>
            <a:noFill/>
          </a:ln>
        </p:spPr>
      </p:pic>
      <p:sp>
        <p:nvSpPr>
          <p:cNvPr id="1417" name="Google Shape;1417;p132"/>
          <p:cNvSpPr/>
          <p:nvPr/>
        </p:nvSpPr>
        <p:spPr>
          <a:xfrm>
            <a:off x="681602" y="308008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418" name="Google Shape;1418;p132"/>
          <p:cNvSpPr/>
          <p:nvPr/>
        </p:nvSpPr>
        <p:spPr>
          <a:xfrm>
            <a:off x="1801008" y="308008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419" name="Google Shape;1419;p132"/>
          <p:cNvSpPr/>
          <p:nvPr/>
        </p:nvSpPr>
        <p:spPr>
          <a:xfrm>
            <a:off x="1188833" y="307686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420" name="Google Shape;1420;p132"/>
          <p:cNvSpPr txBox="1"/>
          <p:nvPr/>
        </p:nvSpPr>
        <p:spPr>
          <a:xfrm>
            <a:off x="569017" y="3958484"/>
            <a:ext cx="2679300" cy="8850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ubuntu:20.04 sh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21" name="Google Shape;1421;p132"/>
          <p:cNvSpPr/>
          <p:nvPr/>
        </p:nvSpPr>
        <p:spPr>
          <a:xfrm>
            <a:off x="2347537" y="307156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1422" name="Google Shape;1422;p132"/>
          <p:cNvSpPr/>
          <p:nvPr/>
        </p:nvSpPr>
        <p:spPr>
          <a:xfrm>
            <a:off x="2842817" y="307156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423" name="Google Shape;1423;p132"/>
          <p:cNvCxnSpPr/>
          <p:nvPr/>
        </p:nvCxnSpPr>
        <p:spPr>
          <a:xfrm>
            <a:off x="202343" y="300038"/>
            <a:ext cx="829800" cy="0"/>
          </a:xfrm>
          <a:prstGeom prst="straightConnector1">
            <a:avLst/>
          </a:prstGeom>
          <a:noFill/>
          <a:ln cap="flat" cmpd="sng" w="19050">
            <a:solidFill>
              <a:srgbClr val="083C92"/>
            </a:solidFill>
            <a:prstDash val="solid"/>
            <a:round/>
            <a:headEnd len="sm" w="sm" type="none"/>
            <a:tailEnd len="sm" w="sm" type="none"/>
          </a:ln>
        </p:spPr>
      </p:cxnSp>
      <p:cxnSp>
        <p:nvCxnSpPr>
          <p:cNvPr id="1424" name="Google Shape;1424;p132"/>
          <p:cNvCxnSpPr>
            <a:stCxn id="1417" idx="4"/>
          </p:cNvCxnSpPr>
          <p:nvPr/>
        </p:nvCxnSpPr>
        <p:spPr>
          <a:xfrm flipH="1">
            <a:off x="838952" y="3445181"/>
            <a:ext cx="15300" cy="6177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5" name="Google Shape;1425;p132"/>
          <p:cNvCxnSpPr>
            <a:stCxn id="1418" idx="4"/>
          </p:cNvCxnSpPr>
          <p:nvPr/>
        </p:nvCxnSpPr>
        <p:spPr>
          <a:xfrm>
            <a:off x="1973658" y="3445181"/>
            <a:ext cx="0" cy="6177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6" name="Google Shape;1426;p132"/>
          <p:cNvCxnSpPr>
            <a:stCxn id="1419" idx="4"/>
          </p:cNvCxnSpPr>
          <p:nvPr/>
        </p:nvCxnSpPr>
        <p:spPr>
          <a:xfrm>
            <a:off x="1361483" y="3441966"/>
            <a:ext cx="0" cy="6210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7" name="Google Shape;1427;p132"/>
          <p:cNvCxnSpPr>
            <a:stCxn id="1421" idx="4"/>
          </p:cNvCxnSpPr>
          <p:nvPr/>
        </p:nvCxnSpPr>
        <p:spPr>
          <a:xfrm>
            <a:off x="2520187" y="3436669"/>
            <a:ext cx="0" cy="626400"/>
          </a:xfrm>
          <a:prstGeom prst="straightConnector1">
            <a:avLst/>
          </a:prstGeom>
          <a:noFill/>
          <a:ln cap="flat" cmpd="sng" w="38100">
            <a:solidFill>
              <a:srgbClr val="083C92"/>
            </a:solidFill>
            <a:prstDash val="solid"/>
            <a:miter lim="800000"/>
            <a:headEnd len="sm" w="sm" type="none"/>
            <a:tailEnd len="med" w="med" type="triangle"/>
          </a:ln>
        </p:spPr>
      </p:cxnSp>
      <p:cxnSp>
        <p:nvCxnSpPr>
          <p:cNvPr id="1428" name="Google Shape;1428;p132"/>
          <p:cNvCxnSpPr>
            <a:stCxn id="1422" idx="4"/>
          </p:cNvCxnSpPr>
          <p:nvPr/>
        </p:nvCxnSpPr>
        <p:spPr>
          <a:xfrm>
            <a:off x="3015467" y="3436669"/>
            <a:ext cx="0" cy="626400"/>
          </a:xfrm>
          <a:prstGeom prst="straightConnector1">
            <a:avLst/>
          </a:prstGeom>
          <a:noFill/>
          <a:ln cap="flat" cmpd="sng" w="38100">
            <a:solidFill>
              <a:srgbClr val="083C92"/>
            </a:solidFill>
            <a:prstDash val="solid"/>
            <a:miter lim="800000"/>
            <a:headEnd len="sm" w="sm" type="none"/>
            <a:tailEnd len="med" w="med" type="triangle"/>
          </a:ln>
        </p:spPr>
      </p:cxnSp>
      <p:sp>
        <p:nvSpPr>
          <p:cNvPr id="1429" name="Google Shape;1429;p132"/>
          <p:cNvSpPr txBox="1"/>
          <p:nvPr/>
        </p:nvSpPr>
        <p:spPr>
          <a:xfrm>
            <a:off x="4949731" y="3720760"/>
            <a:ext cx="3944700" cy="3078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 repository]:[image tag] [command</a:t>
            </a:r>
            <a:r>
              <a:rPr b="0" i="0" lang="en" sz="1400" u="none" cap="none" strike="noStrike">
                <a:solidFill>
                  <a:srgbClr val="000000"/>
                </a:solidFill>
                <a:latin typeface="Arial"/>
                <a:ea typeface="Arial"/>
                <a:cs typeface="Arial"/>
                <a:sym typeface="Arial"/>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 name="Google Shape;171;p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Types of Hypervisors</a:t>
            </a:r>
            <a:endParaRPr b="1" sz="1800">
              <a:solidFill>
                <a:srgbClr val="0B5394"/>
              </a:solidFill>
            </a:endParaRPr>
          </a:p>
        </p:txBody>
      </p:sp>
      <p:cxnSp>
        <p:nvCxnSpPr>
          <p:cNvPr id="172" name="Google Shape;172;p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73" name="Google Shape;173;p25"/>
          <p:cNvPicPr preferRelativeResize="0"/>
          <p:nvPr/>
        </p:nvPicPr>
        <p:blipFill rotWithShape="1">
          <a:blip r:embed="rId3">
            <a:alphaModFix/>
          </a:blip>
          <a:srcRect b="5365" l="3589" r="3663" t="5950"/>
          <a:stretch/>
        </p:blipFill>
        <p:spPr>
          <a:xfrm>
            <a:off x="223600" y="1299875"/>
            <a:ext cx="6280376" cy="3375724"/>
          </a:xfrm>
          <a:prstGeom prst="rect">
            <a:avLst/>
          </a:prstGeom>
          <a:noFill/>
          <a:ln>
            <a:noFill/>
          </a:ln>
        </p:spPr>
      </p:pic>
      <p:pic>
        <p:nvPicPr>
          <p:cNvPr descr="Logo&#10;&#10;Description automatically generated" id="174" name="Google Shape;174;p25"/>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175" name="Google Shape;175;p25"/>
          <p:cNvSpPr txBox="1"/>
          <p:nvPr/>
        </p:nvSpPr>
        <p:spPr>
          <a:xfrm>
            <a:off x="6626700" y="1914000"/>
            <a:ext cx="2272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1 </a:t>
            </a:r>
            <a:r>
              <a:rPr lang="en">
                <a:solidFill>
                  <a:schemeClr val="dk1"/>
                </a:solidFill>
                <a:latin typeface="Times New Roman"/>
                <a:ea typeface="Times New Roman"/>
                <a:cs typeface="Times New Roman"/>
                <a:sym typeface="Times New Roman"/>
              </a:rPr>
              <a:t>hypervisor run on a physical hardware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2 hypervisor run </a:t>
            </a:r>
            <a:r>
              <a:rPr lang="en">
                <a:latin typeface="Times New Roman"/>
                <a:ea typeface="Times New Roman"/>
                <a:cs typeface="Times New Roman"/>
                <a:sym typeface="Times New Roman"/>
              </a:rPr>
              <a:t>on top</a:t>
            </a:r>
            <a:r>
              <a:rPr lang="en">
                <a:latin typeface="Times New Roman"/>
                <a:ea typeface="Times New Roman"/>
                <a:cs typeface="Times New Roman"/>
                <a:sym typeface="Times New Roman"/>
              </a:rPr>
              <a:t> of an existing operation system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33"/>
          <p:cNvSpPr txBox="1"/>
          <p:nvPr>
            <p:ph type="title"/>
          </p:nvPr>
        </p:nvSpPr>
        <p:spPr>
          <a:xfrm>
            <a:off x="307181" y="800100"/>
            <a:ext cx="7886700" cy="233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b="1" lang="en" sz="2000">
                <a:solidFill>
                  <a:srgbClr val="083C92"/>
                </a:solidFill>
                <a:latin typeface="Times New Roman"/>
                <a:ea typeface="Times New Roman"/>
                <a:cs typeface="Times New Roman"/>
                <a:sym typeface="Times New Roman"/>
              </a:rPr>
              <a:t>Run a Container Interactively</a:t>
            </a:r>
            <a:br>
              <a:rPr b="1" lang="en" sz="2000">
                <a:solidFill>
                  <a:srgbClr val="083C92"/>
                </a:solidFill>
              </a:rPr>
            </a:br>
            <a:br>
              <a:rPr b="1" lang="en" sz="2000">
                <a:solidFill>
                  <a:srgbClr val="083C92"/>
                </a:solidFill>
              </a:rPr>
            </a:br>
            <a:br>
              <a:rPr b="1" lang="en" sz="2400"/>
            </a:br>
            <a:endParaRPr sz="1800"/>
          </a:p>
        </p:txBody>
      </p:sp>
      <p:pic>
        <p:nvPicPr>
          <p:cNvPr id="1435" name="Google Shape;1435;p133"/>
          <p:cNvPicPr preferRelativeResize="0"/>
          <p:nvPr/>
        </p:nvPicPr>
        <p:blipFill rotWithShape="1">
          <a:blip r:embed="rId3">
            <a:alphaModFix/>
          </a:blip>
          <a:srcRect b="0" l="0" r="0" t="0"/>
          <a:stretch/>
        </p:blipFill>
        <p:spPr>
          <a:xfrm>
            <a:off x="7511683" y="4241414"/>
            <a:ext cx="1390000" cy="687773"/>
          </a:xfrm>
          <a:prstGeom prst="rect">
            <a:avLst/>
          </a:prstGeom>
          <a:noFill/>
          <a:ln>
            <a:noFill/>
          </a:ln>
        </p:spPr>
      </p:pic>
      <p:cxnSp>
        <p:nvCxnSpPr>
          <p:cNvPr id="1436" name="Google Shape;1436;p133"/>
          <p:cNvCxnSpPr/>
          <p:nvPr/>
        </p:nvCxnSpPr>
        <p:spPr>
          <a:xfrm>
            <a:off x="385763" y="242888"/>
            <a:ext cx="985800" cy="0"/>
          </a:xfrm>
          <a:prstGeom prst="straightConnector1">
            <a:avLst/>
          </a:prstGeom>
          <a:noFill/>
          <a:ln cap="flat" cmpd="sng" w="28575">
            <a:solidFill>
              <a:srgbClr val="083C92"/>
            </a:solidFill>
            <a:prstDash val="solid"/>
            <a:round/>
            <a:headEnd len="sm" w="sm" type="none"/>
            <a:tailEnd len="sm" w="sm" type="none"/>
          </a:ln>
        </p:spPr>
      </p:cxnSp>
      <p:sp>
        <p:nvSpPr>
          <p:cNvPr id="1437" name="Google Shape;1437;p133"/>
          <p:cNvSpPr/>
          <p:nvPr/>
        </p:nvSpPr>
        <p:spPr>
          <a:xfrm>
            <a:off x="85725" y="71438"/>
            <a:ext cx="8965500" cy="5007900"/>
          </a:xfrm>
          <a:prstGeom prst="rect">
            <a:avLst/>
          </a:prstGeom>
          <a:noFill/>
          <a:ln cap="flat" cmpd="sng" w="12700">
            <a:solidFill>
              <a:srgbClr val="36363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38" name="Google Shape;1438;p133"/>
          <p:cNvSpPr txBox="1"/>
          <p:nvPr/>
        </p:nvSpPr>
        <p:spPr>
          <a:xfrm>
            <a:off x="307180" y="800100"/>
            <a:ext cx="8086800" cy="1126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Docker allows you to run a container in interactive mode. This means you can execute commands inside the container while it is still running.</a:t>
            </a:r>
            <a:br>
              <a:rPr b="0" i="0" lang="en" sz="1200" u="none" cap="none" strike="noStrike">
                <a:solidFill>
                  <a:srgbClr val="000000"/>
                </a:solidFill>
                <a:latin typeface="Times New Roman"/>
                <a:ea typeface="Times New Roman"/>
                <a:cs typeface="Times New Roman"/>
                <a:sym typeface="Times New Roman"/>
              </a:rPr>
            </a:br>
            <a:br>
              <a:rPr b="0" i="0" lang="en" sz="1200" u="none" cap="none" strike="noStrike">
                <a:solidFill>
                  <a:srgbClr val="000000"/>
                </a:solidFill>
                <a:latin typeface="Times New Roman"/>
                <a:ea typeface="Times New Roman"/>
                <a:cs typeface="Times New Roman"/>
                <a:sym typeface="Times New Roman"/>
              </a:rPr>
            </a:br>
            <a:r>
              <a:rPr b="0" i="0" lang="en" sz="1200" u="none" cap="none" strike="noStrike">
                <a:solidFill>
                  <a:srgbClr val="000000"/>
                </a:solidFill>
                <a:latin typeface="Times New Roman"/>
                <a:ea typeface="Times New Roman"/>
                <a:cs typeface="Times New Roman"/>
                <a:sym typeface="Times New Roman"/>
              </a:rPr>
              <a:t>By using the container interactively, you can access a command prompt inside the running container.</a:t>
            </a:r>
            <a:br>
              <a:rPr b="0" i="0" lang="en" sz="1200" u="none" cap="none" strike="noStrike">
                <a:solidFill>
                  <a:srgbClr val="000000"/>
                </a:solidFill>
                <a:latin typeface="Times New Roman"/>
                <a:ea typeface="Times New Roman"/>
                <a:cs typeface="Times New Roman"/>
                <a:sym typeface="Times New Roman"/>
              </a:rPr>
            </a:br>
            <a:endParaRPr b="0" i="0" sz="1200" u="none" cap="none" strike="noStrike">
              <a:solidFill>
                <a:srgbClr val="000000"/>
              </a:solidFill>
              <a:latin typeface="Times New Roman"/>
              <a:ea typeface="Times New Roman"/>
              <a:cs typeface="Times New Roman"/>
              <a:sym typeface="Times New Roman"/>
            </a:endParaRPr>
          </a:p>
        </p:txBody>
      </p:sp>
      <p:pic>
        <p:nvPicPr>
          <p:cNvPr id="1439" name="Google Shape;1439;p133"/>
          <p:cNvPicPr preferRelativeResize="0"/>
          <p:nvPr/>
        </p:nvPicPr>
        <p:blipFill rotWithShape="1">
          <a:blip r:embed="rId4">
            <a:alphaModFix/>
          </a:blip>
          <a:srcRect b="0" l="0" r="0" t="0"/>
          <a:stretch/>
        </p:blipFill>
        <p:spPr>
          <a:xfrm>
            <a:off x="492918" y="2111626"/>
            <a:ext cx="6557965" cy="1261360"/>
          </a:xfrm>
          <a:prstGeom prst="rect">
            <a:avLst/>
          </a:prstGeom>
          <a:noFill/>
          <a:ln>
            <a:noFill/>
          </a:ln>
        </p:spPr>
      </p:pic>
      <p:sp>
        <p:nvSpPr>
          <p:cNvPr id="1440" name="Google Shape;1440;p133"/>
          <p:cNvSpPr/>
          <p:nvPr/>
        </p:nvSpPr>
        <p:spPr>
          <a:xfrm>
            <a:off x="6925317" y="2185095"/>
            <a:ext cx="1431600" cy="1638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Command to run</a:t>
            </a:r>
            <a:endParaRPr b="0" i="0" sz="1100" u="none" cap="none" strike="noStrike">
              <a:solidFill>
                <a:srgbClr val="000000"/>
              </a:solidFill>
              <a:latin typeface="Times New Roman"/>
              <a:ea typeface="Times New Roman"/>
              <a:cs typeface="Times New Roman"/>
              <a:sym typeface="Times New Roman"/>
            </a:endParaRPr>
          </a:p>
        </p:txBody>
      </p:sp>
      <p:sp>
        <p:nvSpPr>
          <p:cNvPr id="1441" name="Google Shape;1441;p133"/>
          <p:cNvSpPr/>
          <p:nvPr/>
        </p:nvSpPr>
        <p:spPr>
          <a:xfrm>
            <a:off x="5662613" y="2497089"/>
            <a:ext cx="3147900" cy="29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it notices the image does not exist locally </a:t>
            </a:r>
            <a:endParaRPr b="0" i="0" sz="1100" u="none" cap="none" strike="noStrike">
              <a:solidFill>
                <a:srgbClr val="000000"/>
              </a:solidFill>
              <a:latin typeface="Times New Roman"/>
              <a:ea typeface="Times New Roman"/>
              <a:cs typeface="Times New Roman"/>
              <a:sym typeface="Times New Roman"/>
            </a:endParaRPr>
          </a:p>
        </p:txBody>
      </p:sp>
      <p:sp>
        <p:nvSpPr>
          <p:cNvPr id="1442" name="Google Shape;1442;p133"/>
          <p:cNvSpPr/>
          <p:nvPr/>
        </p:nvSpPr>
        <p:spPr>
          <a:xfrm>
            <a:off x="6643815" y="3051151"/>
            <a:ext cx="1713000" cy="2130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Pulling the image</a:t>
            </a:r>
            <a:endParaRPr b="0" i="0" sz="1100" u="none" cap="none" strike="noStrike">
              <a:solidFill>
                <a:srgbClr val="000000"/>
              </a:solidFill>
              <a:latin typeface="Times New Roman"/>
              <a:ea typeface="Times New Roman"/>
              <a:cs typeface="Times New Roman"/>
              <a:sym typeface="Times New Roman"/>
            </a:endParaRPr>
          </a:p>
        </p:txBody>
      </p:sp>
      <p:sp>
        <p:nvSpPr>
          <p:cNvPr id="1443" name="Google Shape;1443;p133"/>
          <p:cNvSpPr/>
          <p:nvPr/>
        </p:nvSpPr>
        <p:spPr>
          <a:xfrm>
            <a:off x="4193277" y="3428972"/>
            <a:ext cx="2437200" cy="466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At this point you are inside the container</a:t>
            </a:r>
            <a:endParaRPr b="0" i="0" sz="1100" u="none" cap="none" strike="noStrike">
              <a:solidFill>
                <a:srgbClr val="000000"/>
              </a:solidFill>
              <a:latin typeface="Times New Roman"/>
              <a:ea typeface="Times New Roman"/>
              <a:cs typeface="Times New Roman"/>
              <a:sym typeface="Times New Roman"/>
            </a:endParaRPr>
          </a:p>
        </p:txBody>
      </p:sp>
      <p:sp>
        <p:nvSpPr>
          <p:cNvPr id="1444" name="Google Shape;1444;p133"/>
          <p:cNvSpPr/>
          <p:nvPr/>
        </p:nvSpPr>
        <p:spPr>
          <a:xfrm>
            <a:off x="2184289" y="3996408"/>
            <a:ext cx="1713000" cy="2130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Container id </a:t>
            </a:r>
            <a:endParaRPr b="0" i="0" sz="1100" u="none" cap="none" strike="noStrike">
              <a:solidFill>
                <a:srgbClr val="000000"/>
              </a:solidFill>
              <a:latin typeface="Times New Roman"/>
              <a:ea typeface="Times New Roman"/>
              <a:cs typeface="Times New Roman"/>
              <a:sym typeface="Times New Roman"/>
            </a:endParaRPr>
          </a:p>
        </p:txBody>
      </p:sp>
      <p:sp>
        <p:nvSpPr>
          <p:cNvPr id="1445" name="Google Shape;1445;p133"/>
          <p:cNvSpPr/>
          <p:nvPr/>
        </p:nvSpPr>
        <p:spPr>
          <a:xfrm>
            <a:off x="350689" y="4477897"/>
            <a:ext cx="3546600" cy="474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The user inside the container, by default the user is always root </a:t>
            </a:r>
            <a:endParaRPr b="0" i="0" sz="1100" u="none" cap="none" strike="noStrike">
              <a:solidFill>
                <a:srgbClr val="000000"/>
              </a:solidFill>
              <a:latin typeface="Times New Roman"/>
              <a:ea typeface="Times New Roman"/>
              <a:cs typeface="Times New Roman"/>
              <a:sym typeface="Times New Roman"/>
            </a:endParaRPr>
          </a:p>
        </p:txBody>
      </p:sp>
      <p:cxnSp>
        <p:nvCxnSpPr>
          <p:cNvPr id="1446" name="Google Shape;1446;p133"/>
          <p:cNvCxnSpPr/>
          <p:nvPr/>
        </p:nvCxnSpPr>
        <p:spPr>
          <a:xfrm rot="10800000">
            <a:off x="5264817" y="2185181"/>
            <a:ext cx="1660500" cy="65100"/>
          </a:xfrm>
          <a:prstGeom prst="straightConnector1">
            <a:avLst/>
          </a:prstGeom>
          <a:noFill/>
          <a:ln cap="flat" cmpd="sng" w="28575">
            <a:solidFill>
              <a:srgbClr val="083C92"/>
            </a:solidFill>
            <a:prstDash val="solid"/>
            <a:round/>
            <a:headEnd len="sm" w="sm" type="none"/>
            <a:tailEnd len="med" w="med" type="triangle"/>
          </a:ln>
        </p:spPr>
      </p:cxnSp>
      <p:cxnSp>
        <p:nvCxnSpPr>
          <p:cNvPr id="1447" name="Google Shape;1447;p133"/>
          <p:cNvCxnSpPr/>
          <p:nvPr/>
        </p:nvCxnSpPr>
        <p:spPr>
          <a:xfrm rot="10800000">
            <a:off x="4086113" y="2431817"/>
            <a:ext cx="1576500" cy="82200"/>
          </a:xfrm>
          <a:prstGeom prst="straightConnector1">
            <a:avLst/>
          </a:prstGeom>
          <a:noFill/>
          <a:ln cap="flat" cmpd="sng" w="28575">
            <a:solidFill>
              <a:srgbClr val="083C92"/>
            </a:solidFill>
            <a:prstDash val="solid"/>
            <a:round/>
            <a:headEnd len="sm" w="sm" type="none"/>
            <a:tailEnd len="med" w="med" type="triangle"/>
          </a:ln>
        </p:spPr>
      </p:cxnSp>
      <p:cxnSp>
        <p:nvCxnSpPr>
          <p:cNvPr id="1448" name="Google Shape;1448;p133"/>
          <p:cNvCxnSpPr/>
          <p:nvPr/>
        </p:nvCxnSpPr>
        <p:spPr>
          <a:xfrm rot="10800000">
            <a:off x="3350391" y="2598035"/>
            <a:ext cx="3280200" cy="495000"/>
          </a:xfrm>
          <a:prstGeom prst="straightConnector1">
            <a:avLst/>
          </a:prstGeom>
          <a:noFill/>
          <a:ln cap="flat" cmpd="sng" w="28575">
            <a:solidFill>
              <a:srgbClr val="083C92"/>
            </a:solidFill>
            <a:prstDash val="solid"/>
            <a:round/>
            <a:headEnd len="sm" w="sm" type="none"/>
            <a:tailEnd len="med" w="med" type="triangle"/>
          </a:ln>
        </p:spPr>
      </p:cxnSp>
      <p:cxnSp>
        <p:nvCxnSpPr>
          <p:cNvPr id="1449" name="Google Shape;1449;p133"/>
          <p:cNvCxnSpPr/>
          <p:nvPr/>
        </p:nvCxnSpPr>
        <p:spPr>
          <a:xfrm rot="10800000">
            <a:off x="3234461" y="3125395"/>
            <a:ext cx="1557300" cy="274200"/>
          </a:xfrm>
          <a:prstGeom prst="straightConnector1">
            <a:avLst/>
          </a:prstGeom>
          <a:noFill/>
          <a:ln cap="flat" cmpd="sng" w="28575">
            <a:solidFill>
              <a:srgbClr val="083C92"/>
            </a:solidFill>
            <a:prstDash val="solid"/>
            <a:round/>
            <a:headEnd len="sm" w="sm" type="none"/>
            <a:tailEnd len="med" w="med" type="triangle"/>
          </a:ln>
        </p:spPr>
      </p:cxnSp>
      <p:cxnSp>
        <p:nvCxnSpPr>
          <p:cNvPr id="1450" name="Google Shape;1450;p133"/>
          <p:cNvCxnSpPr/>
          <p:nvPr/>
        </p:nvCxnSpPr>
        <p:spPr>
          <a:xfrm rot="10800000">
            <a:off x="1772719" y="3300614"/>
            <a:ext cx="1577700" cy="674700"/>
          </a:xfrm>
          <a:prstGeom prst="straightConnector1">
            <a:avLst/>
          </a:prstGeom>
          <a:noFill/>
          <a:ln cap="flat" cmpd="sng" w="28575">
            <a:solidFill>
              <a:srgbClr val="083C92"/>
            </a:solidFill>
            <a:prstDash val="solid"/>
            <a:round/>
            <a:headEnd len="sm" w="sm" type="none"/>
            <a:tailEnd len="med" w="med" type="triangle"/>
          </a:ln>
        </p:spPr>
      </p:cxnSp>
      <p:cxnSp>
        <p:nvCxnSpPr>
          <p:cNvPr id="1451" name="Google Shape;1451;p133"/>
          <p:cNvCxnSpPr/>
          <p:nvPr/>
        </p:nvCxnSpPr>
        <p:spPr>
          <a:xfrm rot="10800000">
            <a:off x="700201" y="3300697"/>
            <a:ext cx="429300" cy="1177200"/>
          </a:xfrm>
          <a:prstGeom prst="straightConnector1">
            <a:avLst/>
          </a:prstGeom>
          <a:noFill/>
          <a:ln cap="flat" cmpd="sng" w="28575">
            <a:solidFill>
              <a:srgbClr val="083C92"/>
            </a:solidFill>
            <a:prstDash val="solid"/>
            <a:round/>
            <a:headEnd len="sm" w="sm"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4"/>
          <p:cNvSpPr/>
          <p:nvPr/>
        </p:nvSpPr>
        <p:spPr>
          <a:xfrm>
            <a:off x="57183" y="71438"/>
            <a:ext cx="9029700" cy="49935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57" name="Google Shape;1457;p134"/>
          <p:cNvSpPr txBox="1"/>
          <p:nvPr/>
        </p:nvSpPr>
        <p:spPr>
          <a:xfrm>
            <a:off x="57182" y="168980"/>
            <a:ext cx="7160100" cy="372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 sz="2000" u="none" cap="none" strike="noStrike">
                <a:solidFill>
                  <a:srgbClr val="083C92"/>
                </a:solidFill>
                <a:latin typeface="Times New Roman"/>
                <a:ea typeface="Times New Roman"/>
                <a:cs typeface="Times New Roman"/>
                <a:sym typeface="Times New Roman"/>
              </a:rPr>
              <a:t>Run containers in interactive mode: exit a container</a:t>
            </a:r>
            <a:br>
              <a:rPr b="0" i="0" lang="en"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pic>
        <p:nvPicPr>
          <p:cNvPr id="1458" name="Google Shape;1458;p134"/>
          <p:cNvPicPr preferRelativeResize="0"/>
          <p:nvPr/>
        </p:nvPicPr>
        <p:blipFill rotWithShape="1">
          <a:blip r:embed="rId3">
            <a:alphaModFix/>
          </a:blip>
          <a:srcRect b="0" l="1176" r="0" t="0"/>
          <a:stretch/>
        </p:blipFill>
        <p:spPr>
          <a:xfrm>
            <a:off x="277100" y="861950"/>
            <a:ext cx="5384074" cy="866775"/>
          </a:xfrm>
          <a:prstGeom prst="rect">
            <a:avLst/>
          </a:prstGeom>
          <a:noFill/>
          <a:ln>
            <a:noFill/>
          </a:ln>
        </p:spPr>
      </p:pic>
      <p:cxnSp>
        <p:nvCxnSpPr>
          <p:cNvPr id="1459" name="Google Shape;1459;p134"/>
          <p:cNvCxnSpPr/>
          <p:nvPr/>
        </p:nvCxnSpPr>
        <p:spPr>
          <a:xfrm flipH="1">
            <a:off x="2750485" y="852046"/>
            <a:ext cx="1763400" cy="155700"/>
          </a:xfrm>
          <a:prstGeom prst="straightConnector1">
            <a:avLst/>
          </a:prstGeom>
          <a:noFill/>
          <a:ln cap="flat" cmpd="sng" w="38100">
            <a:solidFill>
              <a:srgbClr val="083C92"/>
            </a:solidFill>
            <a:prstDash val="solid"/>
            <a:miter lim="800000"/>
            <a:headEnd len="sm" w="sm" type="none"/>
            <a:tailEnd len="med" w="med" type="triangle"/>
          </a:ln>
        </p:spPr>
      </p:cxnSp>
      <p:sp>
        <p:nvSpPr>
          <p:cNvPr id="1460" name="Google Shape;1460;p134"/>
          <p:cNvSpPr/>
          <p:nvPr/>
        </p:nvSpPr>
        <p:spPr>
          <a:xfrm>
            <a:off x="4513885" y="719446"/>
            <a:ext cx="1365300" cy="26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Command</a:t>
            </a:r>
            <a:endParaRPr b="0" i="0" sz="1100" u="none" cap="none" strike="noStrike">
              <a:solidFill>
                <a:srgbClr val="000000"/>
              </a:solidFill>
              <a:latin typeface="Times New Roman"/>
              <a:ea typeface="Times New Roman"/>
              <a:cs typeface="Times New Roman"/>
              <a:sym typeface="Times New Roman"/>
            </a:endParaRPr>
          </a:p>
        </p:txBody>
      </p:sp>
      <p:cxnSp>
        <p:nvCxnSpPr>
          <p:cNvPr id="1461" name="Google Shape;1461;p134"/>
          <p:cNvCxnSpPr/>
          <p:nvPr/>
        </p:nvCxnSpPr>
        <p:spPr>
          <a:xfrm rot="10800000">
            <a:off x="2829023" y="1414371"/>
            <a:ext cx="1591800" cy="52200"/>
          </a:xfrm>
          <a:prstGeom prst="straightConnector1">
            <a:avLst/>
          </a:prstGeom>
          <a:noFill/>
          <a:ln cap="flat" cmpd="sng" w="38100">
            <a:solidFill>
              <a:srgbClr val="083C92"/>
            </a:solidFill>
            <a:prstDash val="solid"/>
            <a:miter lim="800000"/>
            <a:headEnd len="sm" w="sm" type="none"/>
            <a:tailEnd len="med" w="med" type="triangle"/>
          </a:ln>
        </p:spPr>
      </p:cxnSp>
      <p:sp>
        <p:nvSpPr>
          <p:cNvPr id="1462" name="Google Shape;1462;p134"/>
          <p:cNvSpPr/>
          <p:nvPr/>
        </p:nvSpPr>
        <p:spPr>
          <a:xfrm>
            <a:off x="4420823" y="1248771"/>
            <a:ext cx="2480700" cy="435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that you are back inside your virtual machine </a:t>
            </a:r>
            <a:endParaRPr b="0" i="0" sz="1100" u="none" cap="none" strike="noStrike">
              <a:solidFill>
                <a:srgbClr val="000000"/>
              </a:solidFill>
              <a:latin typeface="Times New Roman"/>
              <a:ea typeface="Times New Roman"/>
              <a:cs typeface="Times New Roman"/>
              <a:sym typeface="Times New Roman"/>
            </a:endParaRPr>
          </a:p>
        </p:txBody>
      </p:sp>
      <p:pic>
        <p:nvPicPr>
          <p:cNvPr id="1463" name="Google Shape;1463;p134"/>
          <p:cNvPicPr preferRelativeResize="0"/>
          <p:nvPr/>
        </p:nvPicPr>
        <p:blipFill rotWithShape="1">
          <a:blip r:embed="rId4">
            <a:alphaModFix/>
          </a:blip>
          <a:srcRect b="0" l="0" r="0" t="0"/>
          <a:stretch/>
        </p:blipFill>
        <p:spPr>
          <a:xfrm>
            <a:off x="7576153" y="4250001"/>
            <a:ext cx="1332580" cy="623850"/>
          </a:xfrm>
          <a:prstGeom prst="rect">
            <a:avLst/>
          </a:prstGeom>
          <a:noFill/>
          <a:ln>
            <a:noFill/>
          </a:ln>
        </p:spPr>
      </p:pic>
      <p:cxnSp>
        <p:nvCxnSpPr>
          <p:cNvPr id="1464" name="Google Shape;1464;p134"/>
          <p:cNvCxnSpPr/>
          <p:nvPr/>
        </p:nvCxnSpPr>
        <p:spPr>
          <a:xfrm rot="10800000">
            <a:off x="149988" y="161063"/>
            <a:ext cx="643500" cy="0"/>
          </a:xfrm>
          <a:prstGeom prst="straightConnector1">
            <a:avLst/>
          </a:prstGeom>
          <a:noFill/>
          <a:ln cap="flat" cmpd="sng" w="28575">
            <a:solidFill>
              <a:srgbClr val="083C92"/>
            </a:solidFill>
            <a:prstDash val="solid"/>
            <a:round/>
            <a:headEnd len="sm" w="sm" type="none"/>
            <a:tailEnd len="sm" w="sm" type="none"/>
          </a:ln>
        </p:spPr>
      </p:cxnSp>
      <p:sp>
        <p:nvSpPr>
          <p:cNvPr id="1465" name="Google Shape;1465;p134"/>
          <p:cNvSpPr txBox="1"/>
          <p:nvPr/>
        </p:nvSpPr>
        <p:spPr>
          <a:xfrm>
            <a:off x="423000" y="3226725"/>
            <a:ext cx="1635300" cy="461700"/>
          </a:xfrm>
          <a:prstGeom prst="rect">
            <a:avLst/>
          </a:prstGeom>
          <a:solidFill>
            <a:srgbClr val="BAF8FF"/>
          </a:solidFill>
          <a:ln>
            <a:noFill/>
          </a:ln>
        </p:spPr>
        <p:txBody>
          <a:bodyPr anchorCtr="0" anchor="t" bIns="91425" lIns="91425" spcFirstLastPara="1" rIns="91425" wrap="square" tIns="91425">
            <a:spAutoFit/>
          </a:bodyPr>
          <a:lstStyle/>
          <a:p>
            <a:pPr indent="0" lvl="0" marL="0" marR="152400" rtl="0" algn="l">
              <a:lnSpc>
                <a:spcPct val="145000"/>
              </a:lnSpc>
              <a:spcBef>
                <a:spcPts val="0"/>
              </a:spcBef>
              <a:spcAft>
                <a:spcPts val="1200"/>
              </a:spcAft>
              <a:buNone/>
            </a:pPr>
            <a:r>
              <a:rPr lang="en" sz="1800">
                <a:solidFill>
                  <a:srgbClr val="24292F"/>
                </a:solidFill>
                <a:latin typeface="Times New Roman"/>
                <a:ea typeface="Times New Roman"/>
                <a:cs typeface="Times New Roman"/>
                <a:sym typeface="Times New Roman"/>
              </a:rPr>
              <a:t>ctrl+p ctrl+q</a:t>
            </a:r>
            <a:endParaRPr sz="1800">
              <a:latin typeface="Times New Roman"/>
              <a:ea typeface="Times New Roman"/>
              <a:cs typeface="Times New Roman"/>
              <a:sym typeface="Times New Roman"/>
            </a:endParaRPr>
          </a:p>
        </p:txBody>
      </p:sp>
      <p:sp>
        <p:nvSpPr>
          <p:cNvPr id="1466" name="Google Shape;1466;p134"/>
          <p:cNvSpPr txBox="1"/>
          <p:nvPr/>
        </p:nvSpPr>
        <p:spPr>
          <a:xfrm>
            <a:off x="277100" y="2049388"/>
            <a:ext cx="446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PS:</a:t>
            </a:r>
            <a:r>
              <a:rPr lang="en">
                <a:latin typeface="Times New Roman"/>
                <a:ea typeface="Times New Roman"/>
                <a:cs typeface="Times New Roman"/>
                <a:sym typeface="Times New Roman"/>
              </a:rPr>
              <a:t> The exit command will kill or shutdown the container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You can also exit the container and keep it up and running with the below command</a:t>
            </a:r>
            <a:endParaRPr>
              <a:latin typeface="Times New Roman"/>
              <a:ea typeface="Times New Roman"/>
              <a:cs typeface="Times New Roman"/>
              <a:sym typeface="Times New Roman"/>
            </a:endParaRPr>
          </a:p>
        </p:txBody>
      </p:sp>
      <p:cxnSp>
        <p:nvCxnSpPr>
          <p:cNvPr id="1467" name="Google Shape;1467;p134"/>
          <p:cNvCxnSpPr/>
          <p:nvPr/>
        </p:nvCxnSpPr>
        <p:spPr>
          <a:xfrm>
            <a:off x="2081175" y="3472400"/>
            <a:ext cx="1351200" cy="0"/>
          </a:xfrm>
          <a:prstGeom prst="straightConnector1">
            <a:avLst/>
          </a:prstGeom>
          <a:noFill/>
          <a:ln cap="flat" cmpd="sng" w="19050">
            <a:solidFill>
              <a:srgbClr val="083C92"/>
            </a:solidFill>
            <a:prstDash val="solid"/>
            <a:round/>
            <a:headEnd len="med" w="med" type="none"/>
            <a:tailEnd len="med" w="med" type="triangle"/>
          </a:ln>
        </p:spPr>
      </p:cxnSp>
      <p:sp>
        <p:nvSpPr>
          <p:cNvPr id="1468" name="Google Shape;1468;p134"/>
          <p:cNvSpPr txBox="1"/>
          <p:nvPr/>
        </p:nvSpPr>
        <p:spPr>
          <a:xfrm>
            <a:off x="3562825" y="3257475"/>
            <a:ext cx="39228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You should press ctrl and it down, press on </a:t>
            </a:r>
            <a:r>
              <a:rPr b="1" lang="en">
                <a:latin typeface="Times New Roman"/>
                <a:ea typeface="Times New Roman"/>
                <a:cs typeface="Times New Roman"/>
                <a:sym typeface="Times New Roman"/>
              </a:rPr>
              <a:t>p</a:t>
            </a:r>
            <a:r>
              <a:rPr lang="en">
                <a:latin typeface="Times New Roman"/>
                <a:ea typeface="Times New Roman"/>
                <a:cs typeface="Times New Roman"/>
                <a:sym typeface="Times New Roman"/>
              </a:rPr>
              <a:t> and </a:t>
            </a:r>
            <a:r>
              <a:rPr b="1" lang="en">
                <a:latin typeface="Times New Roman"/>
                <a:ea typeface="Times New Roman"/>
                <a:cs typeface="Times New Roman"/>
                <a:sym typeface="Times New Roman"/>
              </a:rPr>
              <a:t>q</a:t>
            </a:r>
            <a:endParaRPr b="1">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35"/>
          <p:cNvSpPr/>
          <p:nvPr/>
        </p:nvSpPr>
        <p:spPr>
          <a:xfrm>
            <a:off x="92870" y="71438"/>
            <a:ext cx="89583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74" name="Google Shape;1474;p135"/>
          <p:cNvSpPr txBox="1"/>
          <p:nvPr>
            <p:ph type="ctrTitle"/>
          </p:nvPr>
        </p:nvSpPr>
        <p:spPr>
          <a:xfrm>
            <a:off x="155570" y="-48389"/>
            <a:ext cx="81687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with container name assigned </a:t>
            </a:r>
            <a:endParaRPr b="1" sz="2000">
              <a:solidFill>
                <a:srgbClr val="083C92"/>
              </a:solidFill>
              <a:latin typeface="Times New Roman"/>
              <a:ea typeface="Times New Roman"/>
              <a:cs typeface="Times New Roman"/>
              <a:sym typeface="Times New Roman"/>
            </a:endParaRPr>
          </a:p>
        </p:txBody>
      </p:sp>
      <p:sp>
        <p:nvSpPr>
          <p:cNvPr id="1475" name="Google Shape;1475;p135"/>
          <p:cNvSpPr/>
          <p:nvPr/>
        </p:nvSpPr>
        <p:spPr>
          <a:xfrm>
            <a:off x="5343975" y="567850"/>
            <a:ext cx="3282300" cy="43854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1- docker client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2- </a:t>
            </a:r>
            <a:r>
              <a:rPr b="1" lang="en" sz="1200">
                <a:solidFill>
                  <a:schemeClr val="dk1"/>
                </a:solidFill>
                <a:latin typeface="Times New Roman"/>
                <a:ea typeface="Times New Roman"/>
                <a:cs typeface="Times New Roman"/>
                <a:sym typeface="Times New Roman"/>
              </a:rPr>
              <a:t>action</a:t>
            </a:r>
            <a:r>
              <a:rPr lang="en" sz="1200">
                <a:solidFill>
                  <a:schemeClr val="dk1"/>
                </a:solidFill>
                <a:latin typeface="Times New Roman"/>
                <a:ea typeface="Times New Roman"/>
                <a:cs typeface="Times New Roman"/>
                <a:sym typeface="Times New Roman"/>
              </a:rPr>
              <a:t> to perform. </a:t>
            </a:r>
            <a:r>
              <a:rPr b="1" lang="en" sz="1200">
                <a:solidFill>
                  <a:srgbClr val="FF0000"/>
                </a:solidFill>
                <a:latin typeface="Times New Roman"/>
                <a:ea typeface="Times New Roman"/>
                <a:cs typeface="Times New Roman"/>
                <a:sym typeface="Times New Roman"/>
              </a:rPr>
              <a:t> -it  </a:t>
            </a:r>
            <a:r>
              <a:rPr lang="en" sz="1200">
                <a:solidFill>
                  <a:schemeClr val="dk1"/>
                </a:solidFill>
                <a:latin typeface="Times New Roman"/>
                <a:ea typeface="Times New Roman"/>
                <a:cs typeface="Times New Roman"/>
                <a:sym typeface="Times New Roman"/>
              </a:rPr>
              <a:t>means interactive terminal in order words, it means  take me inside the container and give me a terminal so that I  can interact or run commands </a:t>
            </a: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3- </a:t>
            </a:r>
            <a:r>
              <a:rPr b="1" i="0" lang="en" sz="1200" u="none" cap="none" strike="noStrike">
                <a:solidFill>
                  <a:schemeClr val="dk1"/>
                </a:solidFill>
                <a:latin typeface="Times New Roman"/>
                <a:ea typeface="Times New Roman"/>
                <a:cs typeface="Times New Roman"/>
                <a:sym typeface="Times New Roman"/>
              </a:rPr>
              <a:t>--name: </a:t>
            </a:r>
            <a:r>
              <a:rPr b="0" i="0" lang="en" sz="1200" u="none" cap="none" strike="noStrike">
                <a:solidFill>
                  <a:schemeClr val="dk1"/>
                </a:solidFill>
                <a:latin typeface="Times New Roman"/>
                <a:ea typeface="Times New Roman"/>
                <a:cs typeface="Times New Roman"/>
                <a:sym typeface="Times New Roman"/>
              </a:rPr>
              <a:t>the argument telling docker that we want to specified the container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4- </a:t>
            </a:r>
            <a:r>
              <a:rPr b="1" i="0" lang="en" sz="1200" u="none" cap="none" strike="noStrike">
                <a:solidFill>
                  <a:schemeClr val="dk1"/>
                </a:solidFill>
                <a:latin typeface="Times New Roman"/>
                <a:ea typeface="Times New Roman"/>
                <a:cs typeface="Times New Roman"/>
                <a:sym typeface="Times New Roman"/>
              </a:rPr>
              <a:t>eric</a:t>
            </a:r>
            <a:r>
              <a:rPr b="0" i="0" lang="en" sz="1200" u="none" cap="none" strike="noStrike">
                <a:solidFill>
                  <a:schemeClr val="dk1"/>
                </a:solidFill>
                <a:latin typeface="Times New Roman"/>
                <a:ea typeface="Times New Roman"/>
                <a:cs typeface="Times New Roman"/>
                <a:sym typeface="Times New Roman"/>
              </a:rPr>
              <a:t> the name of the container. </a:t>
            </a:r>
            <a:r>
              <a:rPr lang="en" sz="1200">
                <a:solidFill>
                  <a:schemeClr val="dk1"/>
                </a:solidFill>
                <a:latin typeface="Times New Roman"/>
                <a:ea typeface="Times New Roman"/>
                <a:cs typeface="Times New Roman"/>
                <a:sym typeface="Times New Roman"/>
              </a:rPr>
              <a:t>I</a:t>
            </a:r>
            <a:r>
              <a:rPr b="0" i="0" lang="en" sz="1200" u="none" cap="none" strike="noStrike">
                <a:solidFill>
                  <a:schemeClr val="dk1"/>
                </a:solidFill>
                <a:latin typeface="Times New Roman"/>
                <a:ea typeface="Times New Roman"/>
                <a:cs typeface="Times New Roman"/>
                <a:sym typeface="Times New Roman"/>
              </a:rPr>
              <a:t>t can be any name even your own name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5- </a:t>
            </a:r>
            <a:r>
              <a:rPr b="1" i="0" lang="en" sz="1200" u="none" cap="none" strike="noStrike">
                <a:solidFill>
                  <a:schemeClr val="dk1"/>
                </a:solidFill>
                <a:latin typeface="Times New Roman"/>
                <a:ea typeface="Times New Roman"/>
                <a:cs typeface="Times New Roman"/>
                <a:sym typeface="Times New Roman"/>
              </a:rPr>
              <a:t>repository </a:t>
            </a:r>
            <a:r>
              <a:rPr b="0" i="0" lang="en" sz="1200" u="none" cap="none" strike="noStrike">
                <a:solidFill>
                  <a:schemeClr val="dk1"/>
                </a:solidFill>
                <a:latin typeface="Times New Roman"/>
                <a:ea typeface="Times New Roman"/>
                <a:cs typeface="Times New Roman"/>
                <a:sym typeface="Times New Roman"/>
              </a:rPr>
              <a:t>from which the image will be </a:t>
            </a:r>
            <a:r>
              <a:rPr lang="en" sz="1200">
                <a:solidFill>
                  <a:schemeClr val="dk1"/>
                </a:solidFill>
                <a:latin typeface="Times New Roman"/>
                <a:ea typeface="Times New Roman"/>
                <a:cs typeface="Times New Roman"/>
                <a:sym typeface="Times New Roman"/>
              </a:rPr>
              <a:t>pulled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6-  specific  </a:t>
            </a:r>
            <a:r>
              <a:rPr b="1" i="0" lang="en" sz="1200" u="none" cap="none" strike="noStrike">
                <a:solidFill>
                  <a:schemeClr val="dk1"/>
                </a:solidFill>
                <a:latin typeface="Times New Roman"/>
                <a:ea typeface="Times New Roman"/>
                <a:cs typeface="Times New Roman"/>
                <a:sym typeface="Times New Roman"/>
              </a:rPr>
              <a:t>image tag </a:t>
            </a:r>
            <a:r>
              <a:rPr b="0" i="0" lang="en" sz="1200" u="none" cap="none" strike="noStrike">
                <a:solidFill>
                  <a:schemeClr val="dk1"/>
                </a:solidFill>
                <a:latin typeface="Times New Roman"/>
                <a:ea typeface="Times New Roman"/>
                <a:cs typeface="Times New Roman"/>
                <a:sym typeface="Times New Roman"/>
              </a:rPr>
              <a:t>to use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0" i="0" lang="en" sz="1200" u="none" cap="none" strike="noStrike">
                <a:solidFill>
                  <a:schemeClr val="dk1"/>
                </a:solidFill>
                <a:latin typeface="Times New Roman"/>
                <a:ea typeface="Times New Roman"/>
                <a:cs typeface="Times New Roman"/>
                <a:sym typeface="Times New Roman"/>
              </a:rPr>
              <a:t>7- </a:t>
            </a:r>
            <a:r>
              <a:rPr b="1" i="0" lang="en" sz="1200" u="none" cap="none" strike="noStrike">
                <a:solidFill>
                  <a:schemeClr val="dk1"/>
                </a:solidFill>
                <a:latin typeface="Times New Roman"/>
                <a:ea typeface="Times New Roman"/>
                <a:cs typeface="Times New Roman"/>
                <a:sym typeface="Times New Roman"/>
              </a:rPr>
              <a:t>bash or sh  </a:t>
            </a:r>
            <a:r>
              <a:rPr b="0" i="0" lang="en" sz="1200" u="none" cap="none" strike="noStrike">
                <a:solidFill>
                  <a:schemeClr val="dk1"/>
                </a:solidFill>
                <a:latin typeface="Times New Roman"/>
                <a:ea typeface="Times New Roman"/>
                <a:cs typeface="Times New Roman"/>
                <a:sym typeface="Times New Roman"/>
              </a:rPr>
              <a:t>is the first command to run when the container start </a:t>
            </a:r>
            <a:endParaRPr b="0" i="0" sz="1200" u="none" cap="none" strike="noStrike">
              <a:solidFill>
                <a:srgbClr val="000000"/>
              </a:solidFill>
              <a:latin typeface="Times New Roman"/>
              <a:ea typeface="Times New Roman"/>
              <a:cs typeface="Times New Roman"/>
              <a:sym typeface="Times New Roman"/>
            </a:endParaRPr>
          </a:p>
        </p:txBody>
      </p:sp>
      <p:pic>
        <p:nvPicPr>
          <p:cNvPr id="1476" name="Google Shape;1476;p135"/>
          <p:cNvPicPr preferRelativeResize="0"/>
          <p:nvPr/>
        </p:nvPicPr>
        <p:blipFill rotWithShape="1">
          <a:blip r:embed="rId3">
            <a:alphaModFix/>
          </a:blip>
          <a:srcRect b="0" l="0" r="0" t="0"/>
          <a:stretch/>
        </p:blipFill>
        <p:spPr>
          <a:xfrm>
            <a:off x="208483" y="4437413"/>
            <a:ext cx="1322721" cy="524747"/>
          </a:xfrm>
          <a:prstGeom prst="rect">
            <a:avLst/>
          </a:prstGeom>
          <a:noFill/>
          <a:ln>
            <a:noFill/>
          </a:ln>
        </p:spPr>
      </p:pic>
      <p:sp>
        <p:nvSpPr>
          <p:cNvPr id="1477" name="Google Shape;1477;p135"/>
          <p:cNvSpPr/>
          <p:nvPr/>
        </p:nvSpPr>
        <p:spPr>
          <a:xfrm>
            <a:off x="627127" y="216096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478" name="Google Shape;1478;p135"/>
          <p:cNvSpPr/>
          <p:nvPr/>
        </p:nvSpPr>
        <p:spPr>
          <a:xfrm>
            <a:off x="1959099" y="205644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479" name="Google Shape;1479;p135"/>
          <p:cNvCxnSpPr>
            <a:stCxn id="1478" idx="4"/>
          </p:cNvCxnSpPr>
          <p:nvPr/>
        </p:nvCxnSpPr>
        <p:spPr>
          <a:xfrm>
            <a:off x="2131749" y="2421546"/>
            <a:ext cx="69900" cy="678000"/>
          </a:xfrm>
          <a:prstGeom prst="straightConnector1">
            <a:avLst/>
          </a:prstGeom>
          <a:noFill/>
          <a:ln cap="flat" cmpd="sng" w="38100">
            <a:solidFill>
              <a:srgbClr val="083C92"/>
            </a:solidFill>
            <a:prstDash val="solid"/>
            <a:miter lim="800000"/>
            <a:headEnd len="sm" w="sm" type="none"/>
            <a:tailEnd len="med" w="med" type="triangle"/>
          </a:ln>
        </p:spPr>
      </p:cxnSp>
      <p:sp>
        <p:nvSpPr>
          <p:cNvPr id="1480" name="Google Shape;1480;p135"/>
          <p:cNvSpPr/>
          <p:nvPr/>
        </p:nvSpPr>
        <p:spPr>
          <a:xfrm>
            <a:off x="1265749" y="202085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1481" name="Google Shape;1481;p135"/>
          <p:cNvCxnSpPr>
            <a:stCxn id="1480" idx="4"/>
          </p:cNvCxnSpPr>
          <p:nvPr/>
        </p:nvCxnSpPr>
        <p:spPr>
          <a:xfrm>
            <a:off x="1438399" y="2385950"/>
            <a:ext cx="158700" cy="713700"/>
          </a:xfrm>
          <a:prstGeom prst="straightConnector1">
            <a:avLst/>
          </a:prstGeom>
          <a:noFill/>
          <a:ln cap="flat" cmpd="sng" w="38100">
            <a:solidFill>
              <a:srgbClr val="083C92"/>
            </a:solidFill>
            <a:prstDash val="solid"/>
            <a:miter lim="800000"/>
            <a:headEnd len="sm" w="sm" type="none"/>
            <a:tailEnd len="med" w="med" type="triangle"/>
          </a:ln>
        </p:spPr>
      </p:cxnSp>
      <p:sp>
        <p:nvSpPr>
          <p:cNvPr id="1482" name="Google Shape;1482;p135"/>
          <p:cNvSpPr txBox="1"/>
          <p:nvPr/>
        </p:nvSpPr>
        <p:spPr>
          <a:xfrm>
            <a:off x="646324" y="3099639"/>
            <a:ext cx="3834900" cy="7158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--name eric  ubuntu:20.04 bash</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 --name eric  ubuntu:20.04 sh </a:t>
            </a:r>
            <a:endParaRPr b="0" i="0" sz="1400" u="none" cap="none" strike="noStrike">
              <a:solidFill>
                <a:srgbClr val="000000"/>
              </a:solidFill>
              <a:latin typeface="Times New Roman"/>
              <a:ea typeface="Times New Roman"/>
              <a:cs typeface="Times New Roman"/>
              <a:sym typeface="Times New Roman"/>
            </a:endParaRPr>
          </a:p>
        </p:txBody>
      </p:sp>
      <p:cxnSp>
        <p:nvCxnSpPr>
          <p:cNvPr id="1483" name="Google Shape;1483;p135"/>
          <p:cNvCxnSpPr/>
          <p:nvPr/>
        </p:nvCxnSpPr>
        <p:spPr>
          <a:xfrm flipH="1">
            <a:off x="2703532" y="2160966"/>
            <a:ext cx="309000" cy="1003800"/>
          </a:xfrm>
          <a:prstGeom prst="straightConnector1">
            <a:avLst/>
          </a:prstGeom>
          <a:noFill/>
          <a:ln cap="flat" cmpd="sng" w="38100">
            <a:solidFill>
              <a:srgbClr val="083C92"/>
            </a:solidFill>
            <a:prstDash val="solid"/>
            <a:miter lim="800000"/>
            <a:headEnd len="sm" w="sm" type="none"/>
            <a:tailEnd len="med" w="med" type="triangle"/>
          </a:ln>
        </p:spPr>
      </p:cxnSp>
      <p:sp>
        <p:nvSpPr>
          <p:cNvPr id="1484" name="Google Shape;1484;p135"/>
          <p:cNvSpPr/>
          <p:nvPr/>
        </p:nvSpPr>
        <p:spPr>
          <a:xfrm>
            <a:off x="3463985" y="191664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485" name="Google Shape;1485;p135"/>
          <p:cNvCxnSpPr>
            <a:stCxn id="1484" idx="3"/>
          </p:cNvCxnSpPr>
          <p:nvPr/>
        </p:nvCxnSpPr>
        <p:spPr>
          <a:xfrm flipH="1">
            <a:off x="3115253" y="2228278"/>
            <a:ext cx="399300" cy="882900"/>
          </a:xfrm>
          <a:prstGeom prst="straightConnector1">
            <a:avLst/>
          </a:prstGeom>
          <a:noFill/>
          <a:ln cap="flat" cmpd="sng" w="38100">
            <a:solidFill>
              <a:srgbClr val="083C92"/>
            </a:solidFill>
            <a:prstDash val="solid"/>
            <a:miter lim="800000"/>
            <a:headEnd len="sm" w="sm" type="none"/>
            <a:tailEnd len="med" w="med" type="triangle"/>
          </a:ln>
        </p:spPr>
      </p:cxnSp>
      <p:sp>
        <p:nvSpPr>
          <p:cNvPr id="1486" name="Google Shape;1486;p135"/>
          <p:cNvSpPr/>
          <p:nvPr/>
        </p:nvSpPr>
        <p:spPr>
          <a:xfrm>
            <a:off x="3922368" y="192014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6</a:t>
            </a:r>
            <a:endParaRPr b="0" i="0" sz="1100" u="none" cap="none" strike="noStrike">
              <a:solidFill>
                <a:srgbClr val="000000"/>
              </a:solidFill>
              <a:latin typeface="Arial"/>
              <a:ea typeface="Arial"/>
              <a:cs typeface="Arial"/>
              <a:sym typeface="Arial"/>
            </a:endParaRPr>
          </a:p>
        </p:txBody>
      </p:sp>
      <p:cxnSp>
        <p:nvCxnSpPr>
          <p:cNvPr id="1487" name="Google Shape;1487;p135"/>
          <p:cNvCxnSpPr>
            <a:stCxn id="1486" idx="3"/>
          </p:cNvCxnSpPr>
          <p:nvPr/>
        </p:nvCxnSpPr>
        <p:spPr>
          <a:xfrm flipH="1">
            <a:off x="3592836" y="2231773"/>
            <a:ext cx="380100" cy="881700"/>
          </a:xfrm>
          <a:prstGeom prst="straightConnector1">
            <a:avLst/>
          </a:prstGeom>
          <a:noFill/>
          <a:ln cap="flat" cmpd="sng" w="38100">
            <a:solidFill>
              <a:srgbClr val="083C92"/>
            </a:solidFill>
            <a:prstDash val="solid"/>
            <a:miter lim="800000"/>
            <a:headEnd len="sm" w="sm" type="none"/>
            <a:tailEnd len="med" w="med" type="triangle"/>
          </a:ln>
        </p:spPr>
      </p:cxnSp>
      <p:sp>
        <p:nvSpPr>
          <p:cNvPr id="1488" name="Google Shape;1488;p135"/>
          <p:cNvSpPr txBox="1"/>
          <p:nvPr/>
        </p:nvSpPr>
        <p:spPr>
          <a:xfrm>
            <a:off x="269332" y="964883"/>
            <a:ext cx="4922400" cy="6081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–name [specify a single name] [repository]:[image tag] [command]</a:t>
            </a:r>
            <a:endParaRPr b="0" i="0" sz="1400" u="none" cap="none" strike="noStrike">
              <a:solidFill>
                <a:srgbClr val="000000"/>
              </a:solidFill>
              <a:latin typeface="Times New Roman"/>
              <a:ea typeface="Times New Roman"/>
              <a:cs typeface="Times New Roman"/>
              <a:sym typeface="Times New Roman"/>
            </a:endParaRPr>
          </a:p>
        </p:txBody>
      </p:sp>
      <p:cxnSp>
        <p:nvCxnSpPr>
          <p:cNvPr id="1489" name="Google Shape;1489;p135"/>
          <p:cNvCxnSpPr/>
          <p:nvPr/>
        </p:nvCxnSpPr>
        <p:spPr>
          <a:xfrm>
            <a:off x="208476" y="198781"/>
            <a:ext cx="798600" cy="0"/>
          </a:xfrm>
          <a:prstGeom prst="straightConnector1">
            <a:avLst/>
          </a:prstGeom>
          <a:noFill/>
          <a:ln cap="flat" cmpd="sng" w="19050">
            <a:solidFill>
              <a:srgbClr val="083C92"/>
            </a:solidFill>
            <a:prstDash val="solid"/>
            <a:round/>
            <a:headEnd len="sm" w="sm" type="none"/>
            <a:tailEnd len="sm" w="sm" type="none"/>
          </a:ln>
        </p:spPr>
      </p:cxnSp>
      <p:cxnSp>
        <p:nvCxnSpPr>
          <p:cNvPr id="1490" name="Google Shape;1490;p135"/>
          <p:cNvCxnSpPr/>
          <p:nvPr/>
        </p:nvCxnSpPr>
        <p:spPr>
          <a:xfrm flipH="1">
            <a:off x="3965793" y="2312447"/>
            <a:ext cx="523200" cy="828300"/>
          </a:xfrm>
          <a:prstGeom prst="straightConnector1">
            <a:avLst/>
          </a:prstGeom>
          <a:noFill/>
          <a:ln cap="flat" cmpd="sng" w="38100">
            <a:solidFill>
              <a:srgbClr val="083C92"/>
            </a:solidFill>
            <a:prstDash val="solid"/>
            <a:miter lim="800000"/>
            <a:headEnd len="sm" w="sm" type="none"/>
            <a:tailEnd len="med" w="med" type="triangle"/>
          </a:ln>
        </p:spPr>
      </p:cxnSp>
      <p:sp>
        <p:nvSpPr>
          <p:cNvPr id="1491" name="Google Shape;1491;p135"/>
          <p:cNvSpPr/>
          <p:nvPr/>
        </p:nvSpPr>
        <p:spPr>
          <a:xfrm>
            <a:off x="4403971" y="210747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7</a:t>
            </a:r>
            <a:endParaRPr b="0" i="0" sz="1100" u="none" cap="none" strike="noStrike">
              <a:solidFill>
                <a:srgbClr val="000000"/>
              </a:solidFill>
              <a:latin typeface="Arial"/>
              <a:ea typeface="Arial"/>
              <a:cs typeface="Arial"/>
              <a:sym typeface="Arial"/>
            </a:endParaRPr>
          </a:p>
        </p:txBody>
      </p:sp>
      <p:cxnSp>
        <p:nvCxnSpPr>
          <p:cNvPr id="1492" name="Google Shape;1492;p135"/>
          <p:cNvCxnSpPr>
            <a:stCxn id="1477" idx="5"/>
          </p:cNvCxnSpPr>
          <p:nvPr/>
        </p:nvCxnSpPr>
        <p:spPr>
          <a:xfrm>
            <a:off x="921859" y="2472597"/>
            <a:ext cx="99900" cy="680400"/>
          </a:xfrm>
          <a:prstGeom prst="straightConnector1">
            <a:avLst/>
          </a:prstGeom>
          <a:noFill/>
          <a:ln cap="flat" cmpd="sng" w="38100">
            <a:solidFill>
              <a:srgbClr val="083C92"/>
            </a:solidFill>
            <a:prstDash val="solid"/>
            <a:miter lim="800000"/>
            <a:headEnd len="sm" w="sm" type="none"/>
            <a:tailEnd len="med" w="med" type="triangle"/>
          </a:ln>
        </p:spPr>
      </p:cxnSp>
      <p:sp>
        <p:nvSpPr>
          <p:cNvPr id="1493" name="Google Shape;1493;p135"/>
          <p:cNvSpPr/>
          <p:nvPr/>
        </p:nvSpPr>
        <p:spPr>
          <a:xfrm>
            <a:off x="2839974" y="193168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36"/>
          <p:cNvSpPr/>
          <p:nvPr/>
        </p:nvSpPr>
        <p:spPr>
          <a:xfrm>
            <a:off x="64295" y="78581"/>
            <a:ext cx="9015300" cy="49791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99" name="Google Shape;1499;p136"/>
          <p:cNvSpPr txBox="1"/>
          <p:nvPr>
            <p:ph type="ctrTitle"/>
          </p:nvPr>
        </p:nvSpPr>
        <p:spPr>
          <a:xfrm>
            <a:off x="-98241" y="189900"/>
            <a:ext cx="7758600" cy="5961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create an environment variable</a:t>
            </a:r>
            <a:endParaRPr b="1" sz="2000">
              <a:solidFill>
                <a:srgbClr val="083C92"/>
              </a:solidFill>
              <a:latin typeface="Times New Roman"/>
              <a:ea typeface="Times New Roman"/>
              <a:cs typeface="Times New Roman"/>
              <a:sym typeface="Times New Roman"/>
            </a:endParaRPr>
          </a:p>
        </p:txBody>
      </p:sp>
      <p:sp>
        <p:nvSpPr>
          <p:cNvPr id="1500" name="Google Shape;1500;p136"/>
          <p:cNvSpPr/>
          <p:nvPr/>
        </p:nvSpPr>
        <p:spPr>
          <a:xfrm>
            <a:off x="5438702" y="1212230"/>
            <a:ext cx="3282300" cy="17193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a:t>
            </a:r>
            <a:r>
              <a:rPr b="1" i="0" lang="en" sz="1400" u="none" cap="none" strike="noStrike">
                <a:solidFill>
                  <a:schemeClr val="dk1"/>
                </a:solidFill>
                <a:latin typeface="Times New Roman"/>
                <a:ea typeface="Times New Roman"/>
                <a:cs typeface="Times New Roman"/>
                <a:sym typeface="Times New Roman"/>
              </a:rPr>
              <a:t>-e</a:t>
            </a:r>
            <a:r>
              <a:rPr b="0" i="0" lang="en" sz="1400" u="none" cap="none" strike="noStrike">
                <a:solidFill>
                  <a:schemeClr val="dk1"/>
                </a:solidFill>
                <a:latin typeface="Times New Roman"/>
                <a:ea typeface="Times New Roman"/>
                <a:cs typeface="Times New Roman"/>
                <a:sym typeface="Times New Roman"/>
              </a:rPr>
              <a:t> telling docker you want to create an environment variable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and 3 create the environment variable inside the container</a:t>
            </a:r>
            <a:endParaRPr b="0" i="0" sz="1400" u="none" cap="none" strike="noStrike">
              <a:solidFill>
                <a:srgbClr val="000000"/>
              </a:solidFill>
              <a:latin typeface="Times New Roman"/>
              <a:ea typeface="Times New Roman"/>
              <a:cs typeface="Times New Roman"/>
              <a:sym typeface="Times New Roman"/>
            </a:endParaRPr>
          </a:p>
        </p:txBody>
      </p:sp>
      <p:pic>
        <p:nvPicPr>
          <p:cNvPr id="1501" name="Google Shape;1501;p136"/>
          <p:cNvPicPr preferRelativeResize="0"/>
          <p:nvPr/>
        </p:nvPicPr>
        <p:blipFill rotWithShape="1">
          <a:blip r:embed="rId3">
            <a:alphaModFix/>
          </a:blip>
          <a:srcRect b="0" l="0" r="0" t="0"/>
          <a:stretch/>
        </p:blipFill>
        <p:spPr>
          <a:xfrm>
            <a:off x="7508081" y="4271964"/>
            <a:ext cx="1250728" cy="551807"/>
          </a:xfrm>
          <a:prstGeom prst="rect">
            <a:avLst/>
          </a:prstGeom>
          <a:noFill/>
          <a:ln>
            <a:noFill/>
          </a:ln>
        </p:spPr>
      </p:pic>
      <p:sp>
        <p:nvSpPr>
          <p:cNvPr id="1502" name="Google Shape;1502;p136"/>
          <p:cNvSpPr/>
          <p:nvPr/>
        </p:nvSpPr>
        <p:spPr>
          <a:xfrm>
            <a:off x="891554" y="2272993"/>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03" name="Google Shape;1503;p136"/>
          <p:cNvSpPr/>
          <p:nvPr/>
        </p:nvSpPr>
        <p:spPr>
          <a:xfrm>
            <a:off x="2360892" y="2018489"/>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504" name="Google Shape;1504;p136"/>
          <p:cNvCxnSpPr>
            <a:stCxn id="1503" idx="4"/>
          </p:cNvCxnSpPr>
          <p:nvPr/>
        </p:nvCxnSpPr>
        <p:spPr>
          <a:xfrm flipH="1">
            <a:off x="2442642" y="2383589"/>
            <a:ext cx="90900" cy="772200"/>
          </a:xfrm>
          <a:prstGeom prst="straightConnector1">
            <a:avLst/>
          </a:prstGeom>
          <a:noFill/>
          <a:ln cap="flat" cmpd="sng" w="38100">
            <a:solidFill>
              <a:srgbClr val="083C92"/>
            </a:solidFill>
            <a:prstDash val="solid"/>
            <a:miter lim="800000"/>
            <a:headEnd len="sm" w="sm" type="none"/>
            <a:tailEnd len="med" w="med" type="triangle"/>
          </a:ln>
        </p:spPr>
      </p:cxnSp>
      <p:sp>
        <p:nvSpPr>
          <p:cNvPr id="1505" name="Google Shape;1505;p136"/>
          <p:cNvSpPr/>
          <p:nvPr/>
        </p:nvSpPr>
        <p:spPr>
          <a:xfrm>
            <a:off x="1629372" y="193818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06" name="Google Shape;1506;p136"/>
          <p:cNvSpPr txBox="1"/>
          <p:nvPr/>
        </p:nvSpPr>
        <p:spPr>
          <a:xfrm>
            <a:off x="208474" y="3155906"/>
            <a:ext cx="4999200" cy="6081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-e COUNT=50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 docker run -it  -e DEVOPS=money  -e A=jobs ubuntu:20.04 bash</a:t>
            </a:r>
            <a:endParaRPr b="0" i="0" sz="1100" u="none" cap="none" strike="noStrike">
              <a:solidFill>
                <a:srgbClr val="000000"/>
              </a:solidFill>
              <a:latin typeface="Times New Roman"/>
              <a:ea typeface="Times New Roman"/>
              <a:cs typeface="Times New Roman"/>
              <a:sym typeface="Times New Roman"/>
            </a:endParaRPr>
          </a:p>
        </p:txBody>
      </p:sp>
      <p:sp>
        <p:nvSpPr>
          <p:cNvPr id="1507" name="Google Shape;1507;p136"/>
          <p:cNvSpPr txBox="1"/>
          <p:nvPr/>
        </p:nvSpPr>
        <p:spPr>
          <a:xfrm>
            <a:off x="259175" y="1063275"/>
            <a:ext cx="4897800" cy="8082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–e [key]=[value]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will create the environment variable specified  if it does not exist </a:t>
            </a:r>
            <a:endParaRPr b="0" i="0" sz="1200" u="none" cap="none" strike="noStrike">
              <a:solidFill>
                <a:srgbClr val="000000"/>
              </a:solidFill>
              <a:latin typeface="Times New Roman"/>
              <a:ea typeface="Times New Roman"/>
              <a:cs typeface="Times New Roman"/>
              <a:sym typeface="Times New Roman"/>
            </a:endParaRPr>
          </a:p>
        </p:txBody>
      </p:sp>
      <p:sp>
        <p:nvSpPr>
          <p:cNvPr id="1508" name="Google Shape;1508;p136"/>
          <p:cNvSpPr/>
          <p:nvPr/>
        </p:nvSpPr>
        <p:spPr>
          <a:xfrm>
            <a:off x="300038" y="4021764"/>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PS: you can create multiple env variable  at the same time </a:t>
            </a:r>
            <a:endParaRPr i="0" sz="1100" u="none" cap="none" strike="noStrike">
              <a:solidFill>
                <a:srgbClr val="000000"/>
              </a:solidFill>
              <a:latin typeface="Times New Roman"/>
              <a:ea typeface="Times New Roman"/>
              <a:cs typeface="Times New Roman"/>
              <a:sym typeface="Times New Roman"/>
            </a:endParaRPr>
          </a:p>
        </p:txBody>
      </p:sp>
      <p:cxnSp>
        <p:nvCxnSpPr>
          <p:cNvPr id="1509" name="Google Shape;1509;p136"/>
          <p:cNvCxnSpPr/>
          <p:nvPr/>
        </p:nvCxnSpPr>
        <p:spPr>
          <a:xfrm>
            <a:off x="300038" y="143861"/>
            <a:ext cx="886200" cy="0"/>
          </a:xfrm>
          <a:prstGeom prst="straightConnector1">
            <a:avLst/>
          </a:prstGeom>
          <a:noFill/>
          <a:ln cap="flat" cmpd="sng" w="19050">
            <a:solidFill>
              <a:srgbClr val="083C92"/>
            </a:solidFill>
            <a:prstDash val="solid"/>
            <a:round/>
            <a:headEnd len="sm" w="sm" type="none"/>
            <a:tailEnd len="sm" w="sm" type="none"/>
          </a:ln>
        </p:spPr>
      </p:cxnSp>
      <p:cxnSp>
        <p:nvCxnSpPr>
          <p:cNvPr id="1510" name="Google Shape;1510;p136"/>
          <p:cNvCxnSpPr>
            <a:stCxn id="1502" idx="5"/>
          </p:cNvCxnSpPr>
          <p:nvPr/>
        </p:nvCxnSpPr>
        <p:spPr>
          <a:xfrm>
            <a:off x="1186286" y="2584625"/>
            <a:ext cx="380100" cy="658500"/>
          </a:xfrm>
          <a:prstGeom prst="straightConnector1">
            <a:avLst/>
          </a:prstGeom>
          <a:noFill/>
          <a:ln cap="flat" cmpd="sng" w="38100">
            <a:solidFill>
              <a:srgbClr val="083C92"/>
            </a:solidFill>
            <a:prstDash val="solid"/>
            <a:miter lim="800000"/>
            <a:headEnd len="sm" w="sm" type="none"/>
            <a:tailEnd len="med" w="med" type="triangle"/>
          </a:ln>
        </p:spPr>
      </p:cxnSp>
      <p:cxnSp>
        <p:nvCxnSpPr>
          <p:cNvPr id="1511" name="Google Shape;1511;p136"/>
          <p:cNvCxnSpPr>
            <a:stCxn id="1505" idx="4"/>
          </p:cNvCxnSpPr>
          <p:nvPr/>
        </p:nvCxnSpPr>
        <p:spPr>
          <a:xfrm>
            <a:off x="1802022" y="2303282"/>
            <a:ext cx="72000" cy="939900"/>
          </a:xfrm>
          <a:prstGeom prst="straightConnector1">
            <a:avLst/>
          </a:prstGeom>
          <a:noFill/>
          <a:ln cap="flat" cmpd="sng" w="38100">
            <a:solidFill>
              <a:srgbClr val="083C92"/>
            </a:solidFill>
            <a:prstDash val="solid"/>
            <a:miter lim="800000"/>
            <a:headEnd len="sm" w="sm"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pic>
        <p:nvPicPr>
          <p:cNvPr id="1516" name="Google Shape;1516;p137"/>
          <p:cNvPicPr preferRelativeResize="0"/>
          <p:nvPr/>
        </p:nvPicPr>
        <p:blipFill rotWithShape="1">
          <a:blip r:embed="rId3">
            <a:alphaModFix/>
          </a:blip>
          <a:srcRect b="0" l="0" r="0" t="0"/>
          <a:stretch/>
        </p:blipFill>
        <p:spPr>
          <a:xfrm>
            <a:off x="551136" y="935064"/>
            <a:ext cx="7361314" cy="3118415"/>
          </a:xfrm>
          <a:prstGeom prst="rect">
            <a:avLst/>
          </a:prstGeom>
          <a:noFill/>
          <a:ln>
            <a:noFill/>
          </a:ln>
        </p:spPr>
      </p:pic>
      <p:cxnSp>
        <p:nvCxnSpPr>
          <p:cNvPr id="1517" name="Google Shape;1517;p137"/>
          <p:cNvCxnSpPr/>
          <p:nvPr/>
        </p:nvCxnSpPr>
        <p:spPr>
          <a:xfrm rot="10800000">
            <a:off x="2048347" y="1156851"/>
            <a:ext cx="888600" cy="0"/>
          </a:xfrm>
          <a:prstGeom prst="straightConnector1">
            <a:avLst/>
          </a:prstGeom>
          <a:noFill/>
          <a:ln cap="flat" cmpd="sng" w="38100">
            <a:solidFill>
              <a:srgbClr val="083C92"/>
            </a:solidFill>
            <a:prstDash val="solid"/>
            <a:miter lim="800000"/>
            <a:headEnd len="sm" w="sm" type="none"/>
            <a:tailEnd len="med" w="med" type="triangle"/>
          </a:ln>
        </p:spPr>
      </p:cxnSp>
      <p:sp>
        <p:nvSpPr>
          <p:cNvPr id="1518" name="Google Shape;1518;p137"/>
          <p:cNvSpPr/>
          <p:nvPr/>
        </p:nvSpPr>
        <p:spPr>
          <a:xfrm>
            <a:off x="2941404" y="1117534"/>
            <a:ext cx="2417400" cy="3579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Let us run the command env inside the container </a:t>
            </a:r>
            <a:endParaRPr b="0" i="0" sz="1200" u="none" cap="none" strike="noStrike">
              <a:solidFill>
                <a:srgbClr val="000000"/>
              </a:solidFill>
              <a:latin typeface="Times New Roman"/>
              <a:ea typeface="Times New Roman"/>
              <a:cs typeface="Times New Roman"/>
              <a:sym typeface="Times New Roman"/>
            </a:endParaRPr>
          </a:p>
        </p:txBody>
      </p:sp>
      <p:cxnSp>
        <p:nvCxnSpPr>
          <p:cNvPr id="1519" name="Google Shape;1519;p137"/>
          <p:cNvCxnSpPr/>
          <p:nvPr/>
        </p:nvCxnSpPr>
        <p:spPr>
          <a:xfrm rot="10800000">
            <a:off x="4971875" y="1010737"/>
            <a:ext cx="1287900" cy="0"/>
          </a:xfrm>
          <a:prstGeom prst="straightConnector1">
            <a:avLst/>
          </a:prstGeom>
          <a:noFill/>
          <a:ln cap="flat" cmpd="sng" w="38100">
            <a:solidFill>
              <a:srgbClr val="083C92"/>
            </a:solidFill>
            <a:prstDash val="solid"/>
            <a:miter lim="800000"/>
            <a:headEnd len="sm" w="sm" type="none"/>
            <a:tailEnd len="med" w="med" type="triangle"/>
          </a:ln>
        </p:spPr>
      </p:cxnSp>
      <p:sp>
        <p:nvSpPr>
          <p:cNvPr id="1520" name="Google Shape;1520;p137"/>
          <p:cNvSpPr/>
          <p:nvPr/>
        </p:nvSpPr>
        <p:spPr>
          <a:xfrm>
            <a:off x="5425694" y="897633"/>
            <a:ext cx="3239100" cy="26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Launch a container with env variable</a:t>
            </a:r>
            <a:endParaRPr b="0" i="0" sz="1200" u="none" cap="none" strike="noStrike">
              <a:solidFill>
                <a:srgbClr val="000000"/>
              </a:solidFill>
              <a:latin typeface="Times New Roman"/>
              <a:ea typeface="Times New Roman"/>
              <a:cs typeface="Times New Roman"/>
              <a:sym typeface="Times New Roman"/>
            </a:endParaRPr>
          </a:p>
        </p:txBody>
      </p:sp>
      <p:cxnSp>
        <p:nvCxnSpPr>
          <p:cNvPr id="1521" name="Google Shape;1521;p137"/>
          <p:cNvCxnSpPr/>
          <p:nvPr/>
        </p:nvCxnSpPr>
        <p:spPr>
          <a:xfrm rot="10800000">
            <a:off x="1101590" y="1233944"/>
            <a:ext cx="1830900" cy="747600"/>
          </a:xfrm>
          <a:prstGeom prst="straightConnector1">
            <a:avLst/>
          </a:prstGeom>
          <a:noFill/>
          <a:ln cap="flat" cmpd="sng" w="38100">
            <a:solidFill>
              <a:srgbClr val="083C92"/>
            </a:solidFill>
            <a:prstDash val="solid"/>
            <a:miter lim="800000"/>
            <a:headEnd len="sm" w="sm" type="none"/>
            <a:tailEnd len="med" w="med" type="triangle"/>
          </a:ln>
        </p:spPr>
      </p:cxnSp>
      <p:sp>
        <p:nvSpPr>
          <p:cNvPr id="1522" name="Google Shape;1522;p137"/>
          <p:cNvSpPr/>
          <p:nvPr/>
        </p:nvSpPr>
        <p:spPr>
          <a:xfrm>
            <a:off x="2936947" y="1942227"/>
            <a:ext cx="3793500" cy="369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As you can see the variable we specified at the </a:t>
            </a:r>
            <a:r>
              <a:rPr lang="en" sz="1200">
                <a:latin typeface="Times New Roman"/>
                <a:ea typeface="Times New Roman"/>
                <a:cs typeface="Times New Roman"/>
                <a:sym typeface="Times New Roman"/>
              </a:rPr>
              <a:t>runtime</a:t>
            </a:r>
            <a:r>
              <a:rPr b="0" i="0" lang="en" sz="1200" u="none" cap="none" strike="noStrike">
                <a:solidFill>
                  <a:srgbClr val="000000"/>
                </a:solidFill>
                <a:latin typeface="Times New Roman"/>
                <a:ea typeface="Times New Roman"/>
                <a:cs typeface="Times New Roman"/>
                <a:sym typeface="Times New Roman"/>
              </a:rPr>
              <a:t> is there </a:t>
            </a:r>
            <a:endParaRPr b="0" i="0" sz="1200" u="none" cap="none" strike="noStrike">
              <a:solidFill>
                <a:srgbClr val="000000"/>
              </a:solidFill>
              <a:latin typeface="Times New Roman"/>
              <a:ea typeface="Times New Roman"/>
              <a:cs typeface="Times New Roman"/>
              <a:sym typeface="Times New Roman"/>
            </a:endParaRPr>
          </a:p>
        </p:txBody>
      </p:sp>
      <p:cxnSp>
        <p:nvCxnSpPr>
          <p:cNvPr id="1523" name="Google Shape;1523;p137"/>
          <p:cNvCxnSpPr/>
          <p:nvPr/>
        </p:nvCxnSpPr>
        <p:spPr>
          <a:xfrm rot="10800000">
            <a:off x="2451256" y="3527511"/>
            <a:ext cx="1074900" cy="0"/>
          </a:xfrm>
          <a:prstGeom prst="straightConnector1">
            <a:avLst/>
          </a:prstGeom>
          <a:noFill/>
          <a:ln cap="flat" cmpd="sng" w="38100">
            <a:solidFill>
              <a:srgbClr val="083C92"/>
            </a:solidFill>
            <a:prstDash val="solid"/>
            <a:miter lim="800000"/>
            <a:headEnd len="sm" w="sm" type="none"/>
            <a:tailEnd len="med" w="med" type="triangle"/>
          </a:ln>
        </p:spPr>
      </p:cxnSp>
      <p:sp>
        <p:nvSpPr>
          <p:cNvPr id="1524" name="Google Shape;1524;p137"/>
          <p:cNvSpPr/>
          <p:nvPr/>
        </p:nvSpPr>
        <p:spPr>
          <a:xfrm>
            <a:off x="3526156" y="3348683"/>
            <a:ext cx="2597100" cy="35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Let us print that variable using the echo command </a:t>
            </a:r>
            <a:endParaRPr b="0" i="0" sz="1200" u="none" cap="none" strike="noStrike">
              <a:solidFill>
                <a:srgbClr val="000000"/>
              </a:solidFill>
              <a:latin typeface="Times New Roman"/>
              <a:ea typeface="Times New Roman"/>
              <a:cs typeface="Times New Roman"/>
              <a:sym typeface="Times New Roman"/>
            </a:endParaRPr>
          </a:p>
        </p:txBody>
      </p:sp>
      <p:cxnSp>
        <p:nvCxnSpPr>
          <p:cNvPr id="1525" name="Google Shape;1525;p137"/>
          <p:cNvCxnSpPr/>
          <p:nvPr/>
        </p:nvCxnSpPr>
        <p:spPr>
          <a:xfrm rot="10800000">
            <a:off x="692858" y="3691464"/>
            <a:ext cx="1200900" cy="462900"/>
          </a:xfrm>
          <a:prstGeom prst="straightConnector1">
            <a:avLst/>
          </a:prstGeom>
          <a:noFill/>
          <a:ln cap="flat" cmpd="sng" w="38100">
            <a:solidFill>
              <a:srgbClr val="083C92"/>
            </a:solidFill>
            <a:prstDash val="solid"/>
            <a:miter lim="800000"/>
            <a:headEnd len="sm" w="sm" type="none"/>
            <a:tailEnd len="med" w="med" type="triangle"/>
          </a:ln>
        </p:spPr>
      </p:cxnSp>
      <p:sp>
        <p:nvSpPr>
          <p:cNvPr id="1526" name="Google Shape;1526;p137"/>
          <p:cNvSpPr/>
          <p:nvPr/>
        </p:nvSpPr>
        <p:spPr>
          <a:xfrm>
            <a:off x="1892243" y="4021743"/>
            <a:ext cx="8877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output</a:t>
            </a:r>
            <a:endParaRPr b="0" i="0" sz="1200" u="none" cap="none" strike="noStrike">
              <a:solidFill>
                <a:srgbClr val="000000"/>
              </a:solidFill>
              <a:latin typeface="Times New Roman"/>
              <a:ea typeface="Times New Roman"/>
              <a:cs typeface="Times New Roman"/>
              <a:sym typeface="Times New Roman"/>
            </a:endParaRPr>
          </a:p>
        </p:txBody>
      </p:sp>
      <p:pic>
        <p:nvPicPr>
          <p:cNvPr id="1527" name="Google Shape;1527;p137"/>
          <p:cNvPicPr preferRelativeResize="0"/>
          <p:nvPr/>
        </p:nvPicPr>
        <p:blipFill rotWithShape="1">
          <a:blip r:embed="rId4">
            <a:alphaModFix/>
          </a:blip>
          <a:srcRect b="0" l="0" r="0" t="0"/>
          <a:stretch/>
        </p:blipFill>
        <p:spPr>
          <a:xfrm>
            <a:off x="7809486" y="4484724"/>
            <a:ext cx="1185068" cy="491182"/>
          </a:xfrm>
          <a:prstGeom prst="rect">
            <a:avLst/>
          </a:prstGeom>
          <a:noFill/>
          <a:ln>
            <a:noFill/>
          </a:ln>
        </p:spPr>
      </p:pic>
      <p:sp>
        <p:nvSpPr>
          <p:cNvPr id="1528" name="Google Shape;1528;p137"/>
          <p:cNvSpPr/>
          <p:nvPr/>
        </p:nvSpPr>
        <p:spPr>
          <a:xfrm>
            <a:off x="64295" y="78581"/>
            <a:ext cx="9015300" cy="49791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529" name="Google Shape;1529;p137"/>
          <p:cNvCxnSpPr/>
          <p:nvPr/>
        </p:nvCxnSpPr>
        <p:spPr>
          <a:xfrm>
            <a:off x="300038" y="143861"/>
            <a:ext cx="886200" cy="0"/>
          </a:xfrm>
          <a:prstGeom prst="straightConnector1">
            <a:avLst/>
          </a:prstGeom>
          <a:noFill/>
          <a:ln cap="flat" cmpd="sng" w="19050">
            <a:solidFill>
              <a:srgbClr val="083C92"/>
            </a:solidFill>
            <a:prstDash val="solid"/>
            <a:round/>
            <a:headEnd len="sm" w="sm" type="none"/>
            <a:tailEnd len="sm" w="sm" type="none"/>
          </a:ln>
        </p:spPr>
      </p:cxnSp>
      <p:sp>
        <p:nvSpPr>
          <p:cNvPr id="1530" name="Google Shape;1530;p137"/>
          <p:cNvSpPr txBox="1"/>
          <p:nvPr/>
        </p:nvSpPr>
        <p:spPr>
          <a:xfrm>
            <a:off x="57182" y="168980"/>
            <a:ext cx="7160100" cy="3723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 sz="2000" u="none" cap="none" strike="noStrike">
                <a:solidFill>
                  <a:srgbClr val="083C92"/>
                </a:solidFill>
                <a:latin typeface="Times New Roman"/>
                <a:ea typeface="Times New Roman"/>
                <a:cs typeface="Times New Roman"/>
                <a:sym typeface="Times New Roman"/>
              </a:rPr>
              <a:t>Run </a:t>
            </a:r>
            <a:r>
              <a:rPr b="1" lang="en" sz="2000">
                <a:solidFill>
                  <a:srgbClr val="083C92"/>
                </a:solidFill>
                <a:latin typeface="Times New Roman"/>
                <a:ea typeface="Times New Roman"/>
                <a:cs typeface="Times New Roman"/>
                <a:sym typeface="Times New Roman"/>
              </a:rPr>
              <a:t>the Command to Check the env</a:t>
            </a:r>
            <a:br>
              <a:rPr b="0" i="0" lang="en" sz="3300" u="none" cap="none" strike="noStrike">
                <a:solidFill>
                  <a:schemeClr val="dk1"/>
                </a:solidFill>
                <a:latin typeface="Calibri"/>
                <a:ea typeface="Calibri"/>
                <a:cs typeface="Calibri"/>
                <a:sym typeface="Calibri"/>
              </a:rPr>
            </a:br>
            <a:endParaRPr b="0" i="0" sz="3300" u="none" cap="none" strike="noStrike">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38"/>
          <p:cNvSpPr/>
          <p:nvPr/>
        </p:nvSpPr>
        <p:spPr>
          <a:xfrm>
            <a:off x="50774" y="64294"/>
            <a:ext cx="90426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36" name="Google Shape;1536;p138"/>
          <p:cNvSpPr txBox="1"/>
          <p:nvPr>
            <p:ph type="ctrTitle"/>
          </p:nvPr>
        </p:nvSpPr>
        <p:spPr>
          <a:xfrm>
            <a:off x="208475" y="-8562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set a working directory </a:t>
            </a:r>
            <a:endParaRPr b="1" sz="2000">
              <a:solidFill>
                <a:srgbClr val="083C92"/>
              </a:solidFill>
              <a:latin typeface="Times New Roman"/>
              <a:ea typeface="Times New Roman"/>
              <a:cs typeface="Times New Roman"/>
              <a:sym typeface="Times New Roman"/>
            </a:endParaRPr>
          </a:p>
        </p:txBody>
      </p:sp>
      <p:sp>
        <p:nvSpPr>
          <p:cNvPr id="1537" name="Google Shape;1537;p138"/>
          <p:cNvSpPr/>
          <p:nvPr/>
        </p:nvSpPr>
        <p:spPr>
          <a:xfrm>
            <a:off x="5643822" y="1586975"/>
            <a:ext cx="3282300" cy="1463700"/>
          </a:xfrm>
          <a:prstGeom prst="roundRect">
            <a:avLst>
              <a:gd fmla="val 16667" name="adj"/>
            </a:avLst>
          </a:prstGeom>
          <a:solidFill>
            <a:schemeClr val="lt1">
              <a:alpha val="92550"/>
            </a:schemeClr>
          </a:solidFill>
          <a:ln cap="flat" cmpd="sng" w="12700">
            <a:solidFill>
              <a:srgbClr val="3B3B3B"/>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1- -w tell</a:t>
            </a:r>
            <a:r>
              <a:rPr lang="en">
                <a:solidFill>
                  <a:srgbClr val="171717"/>
                </a:solidFill>
                <a:latin typeface="Times New Roman"/>
                <a:ea typeface="Times New Roman"/>
                <a:cs typeface="Times New Roman"/>
                <a:sym typeface="Times New Roman"/>
              </a:rPr>
              <a:t>s</a:t>
            </a:r>
            <a:r>
              <a:rPr b="0" i="0" lang="en" sz="1400" u="none" cap="none" strike="noStrike">
                <a:solidFill>
                  <a:srgbClr val="171717"/>
                </a:solidFill>
                <a:latin typeface="Times New Roman"/>
                <a:ea typeface="Times New Roman"/>
                <a:cs typeface="Times New Roman"/>
                <a:sym typeface="Times New Roman"/>
              </a:rPr>
              <a:t> docker you want set working directory </a:t>
            </a:r>
            <a:endParaRPr b="0" i="0" sz="14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71717"/>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2 /home will be the current directory when the container start</a:t>
            </a:r>
            <a:endParaRPr b="0" i="0" sz="1400" u="none" cap="none" strike="noStrike">
              <a:solidFill>
                <a:srgbClr val="171717"/>
              </a:solidFill>
              <a:latin typeface="Times New Roman"/>
              <a:ea typeface="Times New Roman"/>
              <a:cs typeface="Times New Roman"/>
              <a:sym typeface="Times New Roman"/>
            </a:endParaRPr>
          </a:p>
        </p:txBody>
      </p:sp>
      <p:pic>
        <p:nvPicPr>
          <p:cNvPr id="1538" name="Google Shape;1538;p138"/>
          <p:cNvPicPr preferRelativeResize="0"/>
          <p:nvPr/>
        </p:nvPicPr>
        <p:blipFill rotWithShape="1">
          <a:blip r:embed="rId3">
            <a:alphaModFix/>
          </a:blip>
          <a:srcRect b="0" l="0" r="0" t="0"/>
          <a:stretch/>
        </p:blipFill>
        <p:spPr>
          <a:xfrm>
            <a:off x="7736650" y="4434143"/>
            <a:ext cx="1185068" cy="491182"/>
          </a:xfrm>
          <a:prstGeom prst="rect">
            <a:avLst/>
          </a:prstGeom>
          <a:noFill/>
          <a:ln>
            <a:noFill/>
          </a:ln>
        </p:spPr>
      </p:pic>
      <p:sp>
        <p:nvSpPr>
          <p:cNvPr id="1539" name="Google Shape;1539;p138"/>
          <p:cNvSpPr/>
          <p:nvPr/>
        </p:nvSpPr>
        <p:spPr>
          <a:xfrm>
            <a:off x="1163606" y="224755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40" name="Google Shape;1540;p138"/>
          <p:cNvSpPr/>
          <p:nvPr/>
        </p:nvSpPr>
        <p:spPr>
          <a:xfrm>
            <a:off x="1618370" y="211446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41" name="Google Shape;1541;p138"/>
          <p:cNvSpPr txBox="1"/>
          <p:nvPr/>
        </p:nvSpPr>
        <p:spPr>
          <a:xfrm>
            <a:off x="480527" y="3130464"/>
            <a:ext cx="3622200" cy="500100"/>
          </a:xfrm>
          <a:prstGeom prst="rect">
            <a:avLst/>
          </a:prstGeom>
          <a:solidFill>
            <a:srgbClr val="31EAFE"/>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-w /home ubuntu:20.04 bash</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-w /opt   ubuntu:20.04 bash</a:t>
            </a:r>
            <a:endParaRPr b="0" i="0" sz="1100" u="none" cap="none" strike="noStrike">
              <a:solidFill>
                <a:srgbClr val="000000"/>
              </a:solidFill>
              <a:latin typeface="Times New Roman"/>
              <a:ea typeface="Times New Roman"/>
              <a:cs typeface="Times New Roman"/>
              <a:sym typeface="Times New Roman"/>
            </a:endParaRPr>
          </a:p>
        </p:txBody>
      </p:sp>
      <p:sp>
        <p:nvSpPr>
          <p:cNvPr id="1542" name="Google Shape;1542;p138"/>
          <p:cNvSpPr txBox="1"/>
          <p:nvPr/>
        </p:nvSpPr>
        <p:spPr>
          <a:xfrm>
            <a:off x="208475" y="635539"/>
            <a:ext cx="5486400" cy="1528500"/>
          </a:xfrm>
          <a:prstGeom prst="rect">
            <a:avLst/>
          </a:prstGeom>
          <a:noFill/>
          <a:ln>
            <a:noFill/>
          </a:ln>
        </p:spPr>
        <p:txBody>
          <a:bodyPr anchorCtr="0" anchor="t" bIns="34275" lIns="68575" spcFirstLastPara="1" rIns="68575" wrap="square" tIns="34275">
            <a:sp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–w [specify a directory inside the container]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start the container and set your current  working directory to the the directory you specified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PS: The directory must exist first docker will NOT create it </a:t>
            </a:r>
            <a:endParaRPr b="0" i="0" sz="1200" u="none" cap="none" strike="noStrike">
              <a:solidFill>
                <a:srgbClr val="000000"/>
              </a:solidFill>
              <a:latin typeface="Times New Roman"/>
              <a:ea typeface="Times New Roman"/>
              <a:cs typeface="Times New Roman"/>
              <a:sym typeface="Times New Roman"/>
            </a:endParaRPr>
          </a:p>
        </p:txBody>
      </p:sp>
      <p:sp>
        <p:nvSpPr>
          <p:cNvPr id="1543" name="Google Shape;1543;p138"/>
          <p:cNvSpPr/>
          <p:nvPr/>
        </p:nvSpPr>
        <p:spPr>
          <a:xfrm>
            <a:off x="420601" y="4031273"/>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only specify one working directory </a:t>
            </a:r>
            <a:endParaRPr b="0" i="0" sz="1100" u="none" cap="none" strike="noStrike">
              <a:solidFill>
                <a:srgbClr val="000000"/>
              </a:solidFill>
              <a:latin typeface="Times New Roman"/>
              <a:ea typeface="Times New Roman"/>
              <a:cs typeface="Times New Roman"/>
              <a:sym typeface="Times New Roman"/>
            </a:endParaRPr>
          </a:p>
        </p:txBody>
      </p:sp>
      <p:cxnSp>
        <p:nvCxnSpPr>
          <p:cNvPr id="1544" name="Google Shape;1544;p138"/>
          <p:cNvCxnSpPr/>
          <p:nvPr/>
        </p:nvCxnSpPr>
        <p:spPr>
          <a:xfrm>
            <a:off x="208475" y="127866"/>
            <a:ext cx="977700" cy="0"/>
          </a:xfrm>
          <a:prstGeom prst="straightConnector1">
            <a:avLst/>
          </a:prstGeom>
          <a:noFill/>
          <a:ln cap="flat" cmpd="sng" w="19050">
            <a:solidFill>
              <a:srgbClr val="083C92"/>
            </a:solidFill>
            <a:prstDash val="solid"/>
            <a:round/>
            <a:headEnd len="sm" w="sm" type="none"/>
            <a:tailEnd len="sm" w="sm" type="none"/>
          </a:ln>
        </p:spPr>
      </p:cxnSp>
      <p:cxnSp>
        <p:nvCxnSpPr>
          <p:cNvPr id="1545" name="Google Shape;1545;p138"/>
          <p:cNvCxnSpPr>
            <a:stCxn id="1539" idx="5"/>
          </p:cNvCxnSpPr>
          <p:nvPr/>
        </p:nvCxnSpPr>
        <p:spPr>
          <a:xfrm>
            <a:off x="1458338" y="2559183"/>
            <a:ext cx="400800" cy="624600"/>
          </a:xfrm>
          <a:prstGeom prst="straightConnector1">
            <a:avLst/>
          </a:prstGeom>
          <a:noFill/>
          <a:ln cap="flat" cmpd="sng" w="38100">
            <a:solidFill>
              <a:schemeClr val="accent1"/>
            </a:solidFill>
            <a:prstDash val="solid"/>
            <a:miter lim="800000"/>
            <a:headEnd len="sm" w="sm" type="none"/>
            <a:tailEnd len="med" w="med" type="triangle"/>
          </a:ln>
        </p:spPr>
      </p:cxnSp>
      <p:cxnSp>
        <p:nvCxnSpPr>
          <p:cNvPr id="1546" name="Google Shape;1546;p138"/>
          <p:cNvCxnSpPr>
            <a:stCxn id="1540" idx="5"/>
          </p:cNvCxnSpPr>
          <p:nvPr/>
        </p:nvCxnSpPr>
        <p:spPr>
          <a:xfrm>
            <a:off x="1913102" y="2426094"/>
            <a:ext cx="318600" cy="734100"/>
          </a:xfrm>
          <a:prstGeom prst="straightConnector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139"/>
          <p:cNvPicPr preferRelativeResize="0"/>
          <p:nvPr/>
        </p:nvPicPr>
        <p:blipFill rotWithShape="1">
          <a:blip r:embed="rId3">
            <a:alphaModFix/>
          </a:blip>
          <a:srcRect b="0" l="0" r="0" t="0"/>
          <a:stretch/>
        </p:blipFill>
        <p:spPr>
          <a:xfrm>
            <a:off x="164306" y="768544"/>
            <a:ext cx="8729665" cy="671449"/>
          </a:xfrm>
          <a:prstGeom prst="rect">
            <a:avLst/>
          </a:prstGeom>
          <a:noFill/>
          <a:ln>
            <a:noFill/>
          </a:ln>
        </p:spPr>
      </p:pic>
      <p:cxnSp>
        <p:nvCxnSpPr>
          <p:cNvPr id="1552" name="Google Shape;1552;p139"/>
          <p:cNvCxnSpPr/>
          <p:nvPr/>
        </p:nvCxnSpPr>
        <p:spPr>
          <a:xfrm flipH="1" rot="10800000">
            <a:off x="1228725" y="1182656"/>
            <a:ext cx="21300" cy="981900"/>
          </a:xfrm>
          <a:prstGeom prst="straightConnector1">
            <a:avLst/>
          </a:prstGeom>
          <a:noFill/>
          <a:ln cap="flat" cmpd="sng" w="38100">
            <a:solidFill>
              <a:srgbClr val="083C92"/>
            </a:solidFill>
            <a:prstDash val="solid"/>
            <a:miter lim="800000"/>
            <a:headEnd len="sm" w="sm" type="none"/>
            <a:tailEnd len="med" w="med" type="triangle"/>
          </a:ln>
        </p:spPr>
      </p:cxnSp>
      <p:sp>
        <p:nvSpPr>
          <p:cNvPr id="1553" name="Google Shape;1553;p139"/>
          <p:cNvSpPr/>
          <p:nvPr/>
        </p:nvSpPr>
        <p:spPr>
          <a:xfrm>
            <a:off x="363647" y="2164556"/>
            <a:ext cx="2526000" cy="1497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here I did not specified the working directory and docker set my home directory to the top level directory (/) by default  </a:t>
            </a:r>
            <a:endParaRPr b="0" i="0" sz="1100" u="none" cap="none" strike="noStrike">
              <a:solidFill>
                <a:srgbClr val="000000"/>
              </a:solidFill>
              <a:latin typeface="Times New Roman"/>
              <a:ea typeface="Times New Roman"/>
              <a:cs typeface="Times New Roman"/>
              <a:sym typeface="Times New Roman"/>
            </a:endParaRPr>
          </a:p>
        </p:txBody>
      </p:sp>
      <p:cxnSp>
        <p:nvCxnSpPr>
          <p:cNvPr id="1554" name="Google Shape;1554;p139"/>
          <p:cNvCxnSpPr/>
          <p:nvPr/>
        </p:nvCxnSpPr>
        <p:spPr>
          <a:xfrm rot="10800000">
            <a:off x="5593556" y="1167956"/>
            <a:ext cx="0" cy="996600"/>
          </a:xfrm>
          <a:prstGeom prst="straightConnector1">
            <a:avLst/>
          </a:prstGeom>
          <a:noFill/>
          <a:ln cap="flat" cmpd="sng" w="38100">
            <a:solidFill>
              <a:srgbClr val="083C92"/>
            </a:solidFill>
            <a:prstDash val="solid"/>
            <a:miter lim="800000"/>
            <a:headEnd len="sm" w="sm" type="none"/>
            <a:tailEnd len="med" w="med" type="triangle"/>
          </a:ln>
        </p:spPr>
      </p:cxnSp>
      <p:sp>
        <p:nvSpPr>
          <p:cNvPr id="1555" name="Google Shape;1555;p139"/>
          <p:cNvSpPr/>
          <p:nvPr/>
        </p:nvSpPr>
        <p:spPr>
          <a:xfrm>
            <a:off x="4529137" y="2164556"/>
            <a:ext cx="2526000" cy="1207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Notice here my current working directory is  ”/home” which is the one I specified on the command </a:t>
            </a:r>
            <a:endParaRPr b="0" i="0" sz="1100" u="none" cap="none" strike="noStrike">
              <a:solidFill>
                <a:srgbClr val="000000"/>
              </a:solidFill>
              <a:latin typeface="Times New Roman"/>
              <a:ea typeface="Times New Roman"/>
              <a:cs typeface="Times New Roman"/>
              <a:sym typeface="Times New Roman"/>
            </a:endParaRPr>
          </a:p>
        </p:txBody>
      </p:sp>
      <p:pic>
        <p:nvPicPr>
          <p:cNvPr id="1556" name="Google Shape;1556;p139"/>
          <p:cNvPicPr preferRelativeResize="0"/>
          <p:nvPr/>
        </p:nvPicPr>
        <p:blipFill rotWithShape="1">
          <a:blip r:embed="rId4">
            <a:alphaModFix/>
          </a:blip>
          <a:srcRect b="0" l="0" r="0" t="0"/>
          <a:stretch/>
        </p:blipFill>
        <p:spPr>
          <a:xfrm>
            <a:off x="7663365" y="4457984"/>
            <a:ext cx="1185068" cy="491182"/>
          </a:xfrm>
          <a:prstGeom prst="rect">
            <a:avLst/>
          </a:prstGeom>
          <a:noFill/>
          <a:ln>
            <a:noFill/>
          </a:ln>
        </p:spPr>
      </p:pic>
      <p:cxnSp>
        <p:nvCxnSpPr>
          <p:cNvPr id="1557" name="Google Shape;1557;p139"/>
          <p:cNvCxnSpPr/>
          <p:nvPr/>
        </p:nvCxnSpPr>
        <p:spPr>
          <a:xfrm>
            <a:off x="164306" y="161846"/>
            <a:ext cx="921600" cy="0"/>
          </a:xfrm>
          <a:prstGeom prst="straightConnector1">
            <a:avLst/>
          </a:prstGeom>
          <a:noFill/>
          <a:ln cap="flat" cmpd="sng" w="19050">
            <a:solidFill>
              <a:srgbClr val="083C92"/>
            </a:solidFill>
            <a:prstDash val="solid"/>
            <a:round/>
            <a:headEnd len="sm" w="sm" type="none"/>
            <a:tailEnd len="sm" w="sm" type="none"/>
          </a:ln>
        </p:spPr>
      </p:cxnSp>
      <p:sp>
        <p:nvSpPr>
          <p:cNvPr id="1558" name="Google Shape;1558;p139"/>
          <p:cNvSpPr/>
          <p:nvPr/>
        </p:nvSpPr>
        <p:spPr>
          <a:xfrm>
            <a:off x="92869" y="85725"/>
            <a:ext cx="8951100" cy="4986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59" name="Google Shape;1559;p139"/>
          <p:cNvPicPr preferRelativeResize="0"/>
          <p:nvPr/>
        </p:nvPicPr>
        <p:blipFill rotWithShape="1">
          <a:blip r:embed="rId5">
            <a:alphaModFix/>
          </a:blip>
          <a:srcRect b="0" l="0" r="0" t="0"/>
          <a:stretch/>
        </p:blipFill>
        <p:spPr>
          <a:xfrm>
            <a:off x="0" y="-73744"/>
            <a:ext cx="7846231" cy="71939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40"/>
          <p:cNvSpPr txBox="1"/>
          <p:nvPr/>
        </p:nvSpPr>
        <p:spPr>
          <a:xfrm>
            <a:off x="253264" y="219858"/>
            <a:ext cx="7978500" cy="838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Assigning a Port Mapping to a  Docker Container</a:t>
            </a:r>
            <a:endParaRPr b="1" i="0" sz="2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chemeClr val="dk1"/>
              </a:solidFill>
              <a:latin typeface="Calibri"/>
              <a:ea typeface="Calibri"/>
              <a:cs typeface="Calibri"/>
              <a:sym typeface="Calibri"/>
            </a:endParaRPr>
          </a:p>
        </p:txBody>
      </p:sp>
      <p:sp>
        <p:nvSpPr>
          <p:cNvPr id="1565" name="Google Shape;1565;p140"/>
          <p:cNvSpPr txBox="1"/>
          <p:nvPr/>
        </p:nvSpPr>
        <p:spPr>
          <a:xfrm>
            <a:off x="415321" y="991209"/>
            <a:ext cx="7824000" cy="2008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Port mapping is used to access the services running inside a Docker container. We open a host port to give us access to a corresponding open port inside the Docker container. Then, all the requests that are made to the host port can be redirected into the Docker container.</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Port mapping makes the processes inside the container available from the outside.</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Times New Roman"/>
                <a:ea typeface="Times New Roman"/>
                <a:cs typeface="Times New Roman"/>
                <a:sym typeface="Times New Roman"/>
              </a:rPr>
              <a:t>While running a new Docker container, we can assign the port mapping in the </a:t>
            </a:r>
            <a:r>
              <a:rPr b="1" i="1" lang="en" sz="1600" u="none" cap="none" strike="noStrike">
                <a:solidFill>
                  <a:schemeClr val="dk1"/>
                </a:solidFill>
                <a:latin typeface="Times New Roman"/>
                <a:ea typeface="Times New Roman"/>
                <a:cs typeface="Times New Roman"/>
                <a:sym typeface="Times New Roman"/>
              </a:rPr>
              <a:t>docker run </a:t>
            </a:r>
            <a:r>
              <a:rPr b="0" i="0" lang="en" sz="1600" u="none" cap="none" strike="noStrike">
                <a:solidFill>
                  <a:schemeClr val="dk1"/>
                </a:solidFill>
                <a:latin typeface="Times New Roman"/>
                <a:ea typeface="Times New Roman"/>
                <a:cs typeface="Times New Roman"/>
                <a:sym typeface="Times New Roman"/>
              </a:rPr>
              <a:t>command using the </a:t>
            </a:r>
            <a:r>
              <a:rPr b="1" i="1" lang="en" sz="1600" u="none" cap="none" strike="noStrike">
                <a:solidFill>
                  <a:schemeClr val="dk1"/>
                </a:solidFill>
                <a:latin typeface="Times New Roman"/>
                <a:ea typeface="Times New Roman"/>
                <a:cs typeface="Times New Roman"/>
                <a:sym typeface="Times New Roman"/>
              </a:rPr>
              <a:t>-p</a:t>
            </a:r>
            <a:r>
              <a:rPr b="1" i="0" lang="en" sz="1600" u="none" cap="none" strike="noStrike">
                <a:solidFill>
                  <a:schemeClr val="dk1"/>
                </a:solidFill>
                <a:latin typeface="Times New Roman"/>
                <a:ea typeface="Times New Roman"/>
                <a:cs typeface="Times New Roman"/>
                <a:sym typeface="Times New Roman"/>
              </a:rPr>
              <a:t> </a:t>
            </a:r>
            <a:r>
              <a:rPr b="0" i="0" lang="en" sz="1600" u="none" cap="none" strike="noStrike">
                <a:solidFill>
                  <a:schemeClr val="dk1"/>
                </a:solidFill>
                <a:latin typeface="Times New Roman"/>
                <a:ea typeface="Times New Roman"/>
                <a:cs typeface="Times New Roman"/>
                <a:sym typeface="Times New Roman"/>
              </a:rPr>
              <a:t>option</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566" name="Google Shape;1566;p140"/>
          <p:cNvPicPr preferRelativeResize="0"/>
          <p:nvPr/>
        </p:nvPicPr>
        <p:blipFill rotWithShape="1">
          <a:blip r:embed="rId3">
            <a:alphaModFix/>
          </a:blip>
          <a:srcRect b="0" l="0" r="0" t="0"/>
          <a:stretch/>
        </p:blipFill>
        <p:spPr>
          <a:xfrm>
            <a:off x="7646788" y="4409790"/>
            <a:ext cx="1185068" cy="491182"/>
          </a:xfrm>
          <a:prstGeom prst="rect">
            <a:avLst/>
          </a:prstGeom>
          <a:noFill/>
          <a:ln>
            <a:noFill/>
          </a:ln>
        </p:spPr>
      </p:pic>
      <p:cxnSp>
        <p:nvCxnSpPr>
          <p:cNvPr id="1567" name="Google Shape;1567;p140"/>
          <p:cNvCxnSpPr/>
          <p:nvPr/>
        </p:nvCxnSpPr>
        <p:spPr>
          <a:xfrm>
            <a:off x="338071" y="242529"/>
            <a:ext cx="1040700" cy="0"/>
          </a:xfrm>
          <a:prstGeom prst="straightConnector1">
            <a:avLst/>
          </a:prstGeom>
          <a:noFill/>
          <a:ln cap="flat" cmpd="sng" w="19050">
            <a:solidFill>
              <a:srgbClr val="083C92"/>
            </a:solidFill>
            <a:prstDash val="solid"/>
            <a:round/>
            <a:headEnd len="sm" w="sm" type="none"/>
            <a:tailEnd len="sm" w="sm" type="none"/>
          </a:ln>
        </p:spPr>
      </p:cxnSp>
      <p:sp>
        <p:nvSpPr>
          <p:cNvPr id="1568" name="Google Shape;1568;p140"/>
          <p:cNvSpPr/>
          <p:nvPr/>
        </p:nvSpPr>
        <p:spPr>
          <a:xfrm>
            <a:off x="71438" y="71438"/>
            <a:ext cx="8979600" cy="5007900"/>
          </a:xfrm>
          <a:prstGeom prst="rect">
            <a:avLst/>
          </a:prstGeom>
          <a:noFill/>
          <a:ln cap="flat" cmpd="sng" w="25400">
            <a:solidFill>
              <a:srgbClr val="2C2C2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41"/>
          <p:cNvSpPr/>
          <p:nvPr/>
        </p:nvSpPr>
        <p:spPr>
          <a:xfrm>
            <a:off x="50774" y="57150"/>
            <a:ext cx="9042600" cy="50364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4" name="Google Shape;1574;p141"/>
          <p:cNvSpPr txBox="1"/>
          <p:nvPr>
            <p:ph type="ctrTitle"/>
          </p:nvPr>
        </p:nvSpPr>
        <p:spPr>
          <a:xfrm>
            <a:off x="125344" y="-2758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open a port </a:t>
            </a:r>
            <a:endParaRPr b="1" sz="2000">
              <a:solidFill>
                <a:srgbClr val="083C92"/>
              </a:solidFill>
              <a:latin typeface="Times New Roman"/>
              <a:ea typeface="Times New Roman"/>
              <a:cs typeface="Times New Roman"/>
              <a:sym typeface="Times New Roman"/>
            </a:endParaRPr>
          </a:p>
        </p:txBody>
      </p:sp>
      <p:sp>
        <p:nvSpPr>
          <p:cNvPr id="1575" name="Google Shape;1575;p141"/>
          <p:cNvSpPr/>
          <p:nvPr/>
        </p:nvSpPr>
        <p:spPr>
          <a:xfrm>
            <a:off x="5674500" y="1395377"/>
            <a:ext cx="2806800" cy="3042900"/>
          </a:xfrm>
          <a:prstGeom prst="roundRect">
            <a:avLst>
              <a:gd fmla="val 16667" name="adj"/>
            </a:avLst>
          </a:prstGeom>
          <a:solidFill>
            <a:schemeClr val="lt1">
              <a:alpha val="92550"/>
            </a:schemeClr>
          </a:solid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50000"/>
              </a:lnSpc>
              <a:spcBef>
                <a:spcPts val="0"/>
              </a:spcBef>
              <a:spcAft>
                <a:spcPts val="0"/>
              </a:spcAft>
              <a:buClr>
                <a:srgbClr val="000000"/>
              </a:buClr>
              <a:buSzPts val="1200"/>
              <a:buFont typeface="Arial"/>
              <a:buNone/>
            </a:pPr>
            <a:r>
              <a:rPr i="0" lang="en" sz="1200" u="none" cap="none" strike="noStrike">
                <a:solidFill>
                  <a:schemeClr val="dk1"/>
                </a:solidFill>
                <a:latin typeface="Times New Roman"/>
                <a:ea typeface="Times New Roman"/>
                <a:cs typeface="Times New Roman"/>
                <a:sym typeface="Times New Roman"/>
              </a:rPr>
              <a:t> </a:t>
            </a:r>
            <a:r>
              <a:rPr b="1" i="0" lang="en" sz="1200" u="none" cap="none" strike="noStrike">
                <a:solidFill>
                  <a:schemeClr val="dk1"/>
                </a:solidFill>
                <a:latin typeface="Times New Roman"/>
                <a:ea typeface="Times New Roman"/>
                <a:cs typeface="Times New Roman"/>
                <a:sym typeface="Times New Roman"/>
              </a:rPr>
              <a:t>-p </a:t>
            </a:r>
            <a:r>
              <a:rPr i="0" lang="en" sz="1200" u="none" cap="none" strike="noStrike">
                <a:solidFill>
                  <a:schemeClr val="dk1"/>
                </a:solidFill>
                <a:latin typeface="Times New Roman"/>
                <a:ea typeface="Times New Roman"/>
                <a:cs typeface="Times New Roman"/>
                <a:sym typeface="Times New Roman"/>
              </a:rPr>
              <a:t>telling docker you want to map to a port inside a container</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1" i="0" lang="en" sz="1200" u="none" cap="none" strike="noStrike">
                <a:solidFill>
                  <a:schemeClr val="dk1"/>
                </a:solidFill>
                <a:latin typeface="Times New Roman"/>
                <a:ea typeface="Times New Roman"/>
                <a:cs typeface="Times New Roman"/>
                <a:sym typeface="Times New Roman"/>
              </a:rPr>
              <a:t>87</a:t>
            </a:r>
            <a:r>
              <a:rPr i="0" lang="en" sz="1200" u="none" cap="none" strike="noStrike">
                <a:solidFill>
                  <a:schemeClr val="dk1"/>
                </a:solidFill>
                <a:latin typeface="Times New Roman"/>
                <a:ea typeface="Times New Roman"/>
                <a:cs typeface="Times New Roman"/>
                <a:sym typeface="Times New Roman"/>
              </a:rPr>
              <a:t> port on your VM that you want to map with another port inside the container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rPr b="1" i="0" lang="en" sz="1200" u="none" cap="none" strike="noStrike">
                <a:solidFill>
                  <a:schemeClr val="dk1"/>
                </a:solidFill>
                <a:latin typeface="Times New Roman"/>
                <a:ea typeface="Times New Roman"/>
                <a:cs typeface="Times New Roman"/>
                <a:sym typeface="Times New Roman"/>
              </a:rPr>
              <a:t>80 </a:t>
            </a:r>
            <a:r>
              <a:rPr i="0" lang="en" sz="1200" u="none" cap="none" strike="noStrike">
                <a:solidFill>
                  <a:schemeClr val="dk1"/>
                </a:solidFill>
                <a:latin typeface="Times New Roman"/>
                <a:ea typeface="Times New Roman"/>
                <a:cs typeface="Times New Roman"/>
                <a:sym typeface="Times New Roman"/>
              </a:rPr>
              <a:t>port exposed inside the container that you want to map with another port on your virtual machine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pic>
        <p:nvPicPr>
          <p:cNvPr id="1576" name="Google Shape;1576;p141"/>
          <p:cNvPicPr preferRelativeResize="0"/>
          <p:nvPr/>
        </p:nvPicPr>
        <p:blipFill rotWithShape="1">
          <a:blip r:embed="rId3">
            <a:alphaModFix/>
          </a:blip>
          <a:srcRect b="0" l="0" r="0" t="0"/>
          <a:stretch/>
        </p:blipFill>
        <p:spPr>
          <a:xfrm>
            <a:off x="7666610" y="4438318"/>
            <a:ext cx="1185068" cy="463179"/>
          </a:xfrm>
          <a:prstGeom prst="rect">
            <a:avLst/>
          </a:prstGeom>
          <a:noFill/>
          <a:ln>
            <a:noFill/>
          </a:ln>
        </p:spPr>
      </p:pic>
      <p:sp>
        <p:nvSpPr>
          <p:cNvPr id="1577" name="Google Shape;1577;p141"/>
          <p:cNvSpPr/>
          <p:nvPr/>
        </p:nvSpPr>
        <p:spPr>
          <a:xfrm>
            <a:off x="456124" y="209626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578" name="Google Shape;1578;p141"/>
          <p:cNvSpPr/>
          <p:nvPr/>
        </p:nvSpPr>
        <p:spPr>
          <a:xfrm>
            <a:off x="1582997" y="1952253"/>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579" name="Google Shape;1579;p141"/>
          <p:cNvSpPr txBox="1"/>
          <p:nvPr/>
        </p:nvSpPr>
        <p:spPr>
          <a:xfrm>
            <a:off x="151713" y="3121916"/>
            <a:ext cx="4805400" cy="5001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-p 87:80 nginx  bash</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 docker run -it  -p 50:80 -p 89:8080  ubuntu:20.04 bash</a:t>
            </a:r>
            <a:endParaRPr b="0" i="0" sz="1400" u="none" cap="none" strike="noStrike">
              <a:solidFill>
                <a:srgbClr val="000000"/>
              </a:solidFill>
              <a:latin typeface="Times New Roman"/>
              <a:ea typeface="Times New Roman"/>
              <a:cs typeface="Times New Roman"/>
              <a:sym typeface="Times New Roman"/>
            </a:endParaRPr>
          </a:p>
        </p:txBody>
      </p:sp>
      <p:sp>
        <p:nvSpPr>
          <p:cNvPr id="1580" name="Google Shape;1580;p141"/>
          <p:cNvSpPr txBox="1"/>
          <p:nvPr/>
        </p:nvSpPr>
        <p:spPr>
          <a:xfrm>
            <a:off x="244500" y="869880"/>
            <a:ext cx="6450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-p [port on your VM]=[port inside the container ]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Docker will map a port from your VM to a port  inside the container</a:t>
            </a:r>
            <a:r>
              <a:rPr b="0" i="0" lang="en" sz="1200" u="none" cap="none" strike="noStrike">
                <a:solidFill>
                  <a:srgbClr val="FF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sp>
        <p:nvSpPr>
          <p:cNvPr id="1581" name="Google Shape;1581;p141"/>
          <p:cNvSpPr/>
          <p:nvPr/>
        </p:nvSpPr>
        <p:spPr>
          <a:xfrm>
            <a:off x="456124" y="4035792"/>
            <a:ext cx="40461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open multiple ports  at the same time </a:t>
            </a:r>
            <a:endParaRPr b="0" i="0" sz="1100" u="none" cap="none" strike="noStrike">
              <a:solidFill>
                <a:srgbClr val="000000"/>
              </a:solidFill>
              <a:latin typeface="Times New Roman"/>
              <a:ea typeface="Times New Roman"/>
              <a:cs typeface="Times New Roman"/>
              <a:sym typeface="Times New Roman"/>
            </a:endParaRPr>
          </a:p>
        </p:txBody>
      </p:sp>
      <p:sp>
        <p:nvSpPr>
          <p:cNvPr id="1582" name="Google Shape;1582;p141"/>
          <p:cNvSpPr/>
          <p:nvPr/>
        </p:nvSpPr>
        <p:spPr>
          <a:xfrm>
            <a:off x="2723884" y="2162180"/>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cxnSp>
        <p:nvCxnSpPr>
          <p:cNvPr id="1583" name="Google Shape;1583;p141"/>
          <p:cNvCxnSpPr>
            <a:stCxn id="1582" idx="3"/>
          </p:cNvCxnSpPr>
          <p:nvPr/>
        </p:nvCxnSpPr>
        <p:spPr>
          <a:xfrm flipH="1">
            <a:off x="1985152" y="2473812"/>
            <a:ext cx="789300" cy="682200"/>
          </a:xfrm>
          <a:prstGeom prst="straightConnector1">
            <a:avLst/>
          </a:prstGeom>
          <a:noFill/>
          <a:ln cap="flat" cmpd="sng" w="38100">
            <a:solidFill>
              <a:srgbClr val="083C92"/>
            </a:solidFill>
            <a:prstDash val="solid"/>
            <a:miter lim="800000"/>
            <a:headEnd len="sm" w="sm" type="none"/>
            <a:tailEnd len="med" w="med" type="triangle"/>
          </a:ln>
        </p:spPr>
      </p:cxnSp>
      <p:cxnSp>
        <p:nvCxnSpPr>
          <p:cNvPr id="1584" name="Google Shape;1584;p141"/>
          <p:cNvCxnSpPr/>
          <p:nvPr/>
        </p:nvCxnSpPr>
        <p:spPr>
          <a:xfrm>
            <a:off x="208475" y="171449"/>
            <a:ext cx="834600" cy="0"/>
          </a:xfrm>
          <a:prstGeom prst="straightConnector1">
            <a:avLst/>
          </a:prstGeom>
          <a:noFill/>
          <a:ln cap="flat" cmpd="sng" w="19050">
            <a:solidFill>
              <a:srgbClr val="083C92"/>
            </a:solidFill>
            <a:prstDash val="solid"/>
            <a:round/>
            <a:headEnd len="sm" w="sm" type="none"/>
            <a:tailEnd len="sm" w="sm" type="none"/>
          </a:ln>
        </p:spPr>
      </p:cxnSp>
      <p:cxnSp>
        <p:nvCxnSpPr>
          <p:cNvPr id="1585" name="Google Shape;1585;p141"/>
          <p:cNvCxnSpPr>
            <a:stCxn id="1578" idx="4"/>
          </p:cNvCxnSpPr>
          <p:nvPr/>
        </p:nvCxnSpPr>
        <p:spPr>
          <a:xfrm flipH="1">
            <a:off x="1690247" y="2317353"/>
            <a:ext cx="65400" cy="890100"/>
          </a:xfrm>
          <a:prstGeom prst="straightConnector1">
            <a:avLst/>
          </a:prstGeom>
          <a:noFill/>
          <a:ln cap="flat" cmpd="sng" w="38100">
            <a:solidFill>
              <a:srgbClr val="083C92"/>
            </a:solidFill>
            <a:prstDash val="solid"/>
            <a:miter lim="800000"/>
            <a:headEnd len="sm" w="sm" type="none"/>
            <a:tailEnd len="med" w="med" type="triangle"/>
          </a:ln>
        </p:spPr>
      </p:cxnSp>
      <p:cxnSp>
        <p:nvCxnSpPr>
          <p:cNvPr id="1586" name="Google Shape;1586;p141"/>
          <p:cNvCxnSpPr>
            <a:stCxn id="1577" idx="5"/>
          </p:cNvCxnSpPr>
          <p:nvPr/>
        </p:nvCxnSpPr>
        <p:spPr>
          <a:xfrm>
            <a:off x="750856" y="2407897"/>
            <a:ext cx="766800" cy="799500"/>
          </a:xfrm>
          <a:prstGeom prst="straightConnector1">
            <a:avLst/>
          </a:prstGeom>
          <a:noFill/>
          <a:ln cap="flat" cmpd="sng" w="38100">
            <a:solidFill>
              <a:srgbClr val="083C92"/>
            </a:solidFill>
            <a:prstDash val="solid"/>
            <a:miter lim="800000"/>
            <a:headEnd len="sm" w="sm" type="none"/>
            <a:tailEnd len="med" w="med" type="triangl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42"/>
          <p:cNvSpPr txBox="1"/>
          <p:nvPr>
            <p:ph type="ctrTitle"/>
          </p:nvPr>
        </p:nvSpPr>
        <p:spPr>
          <a:xfrm>
            <a:off x="133766" y="100011"/>
            <a:ext cx="6390600" cy="4479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Using multiple arguments on interactive mode </a:t>
            </a:r>
            <a:endParaRPr b="1" sz="2000">
              <a:solidFill>
                <a:srgbClr val="083C92"/>
              </a:solidFill>
              <a:latin typeface="Times New Roman"/>
              <a:ea typeface="Times New Roman"/>
              <a:cs typeface="Times New Roman"/>
              <a:sym typeface="Times New Roman"/>
            </a:endParaRPr>
          </a:p>
        </p:txBody>
      </p:sp>
      <p:pic>
        <p:nvPicPr>
          <p:cNvPr id="1592" name="Google Shape;1592;p142"/>
          <p:cNvPicPr preferRelativeResize="0"/>
          <p:nvPr/>
        </p:nvPicPr>
        <p:blipFill rotWithShape="1">
          <a:blip r:embed="rId3">
            <a:alphaModFix/>
          </a:blip>
          <a:srcRect b="0" l="0" r="0" t="0"/>
          <a:stretch/>
        </p:blipFill>
        <p:spPr>
          <a:xfrm>
            <a:off x="7652323" y="4426064"/>
            <a:ext cx="1185068" cy="491182"/>
          </a:xfrm>
          <a:prstGeom prst="rect">
            <a:avLst/>
          </a:prstGeom>
          <a:noFill/>
          <a:ln>
            <a:noFill/>
          </a:ln>
        </p:spPr>
      </p:pic>
      <p:cxnSp>
        <p:nvCxnSpPr>
          <p:cNvPr id="1593" name="Google Shape;1593;p142"/>
          <p:cNvCxnSpPr/>
          <p:nvPr/>
        </p:nvCxnSpPr>
        <p:spPr>
          <a:xfrm>
            <a:off x="205206" y="135731"/>
            <a:ext cx="823500" cy="0"/>
          </a:xfrm>
          <a:prstGeom prst="straightConnector1">
            <a:avLst/>
          </a:prstGeom>
          <a:noFill/>
          <a:ln cap="flat" cmpd="sng" w="19050">
            <a:solidFill>
              <a:srgbClr val="083C92"/>
            </a:solidFill>
            <a:prstDash val="solid"/>
            <a:round/>
            <a:headEnd len="sm" w="sm" type="none"/>
            <a:tailEnd len="sm" w="sm" type="none"/>
          </a:ln>
        </p:spPr>
      </p:cxnSp>
      <p:sp>
        <p:nvSpPr>
          <p:cNvPr id="1594" name="Google Shape;1594;p142"/>
          <p:cNvSpPr txBox="1"/>
          <p:nvPr/>
        </p:nvSpPr>
        <p:spPr>
          <a:xfrm>
            <a:off x="266908" y="719946"/>
            <a:ext cx="84258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All arguments can be used at once under a single command in docker: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 docker run -it  --name  devops -w /home -e DEVOPS=money -v $PWD:/vol -p 85:81   nginx bash </a:t>
            </a:r>
            <a:endParaRPr/>
          </a:p>
        </p:txBody>
      </p:sp>
      <p:sp>
        <p:nvSpPr>
          <p:cNvPr id="1595" name="Google Shape;1595;p142"/>
          <p:cNvSpPr/>
          <p:nvPr/>
        </p:nvSpPr>
        <p:spPr>
          <a:xfrm>
            <a:off x="71438" y="71438"/>
            <a:ext cx="9008400" cy="4972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6" name="Google Shape;1596;p142"/>
          <p:cNvSpPr txBox="1"/>
          <p:nvPr/>
        </p:nvSpPr>
        <p:spPr>
          <a:xfrm>
            <a:off x="205206" y="1500602"/>
            <a:ext cx="82413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Docker detached mode (-d)</a:t>
            </a:r>
            <a:endParaRPr/>
          </a:p>
          <a:p>
            <a:pPr indent="0" lvl="0" marL="0" marR="0" rtl="0" algn="l">
              <a:lnSpc>
                <a:spcPct val="150000"/>
              </a:lnSpc>
              <a:spcBef>
                <a:spcPts val="0"/>
              </a:spcBef>
              <a:spcAft>
                <a:spcPts val="0"/>
              </a:spcAft>
              <a:buNone/>
            </a:pPr>
            <a:r>
              <a:t/>
            </a:r>
            <a:endParaRPr b="1" i="0" sz="400" u="none" cap="none" strike="noStrike">
              <a:solidFill>
                <a:srgbClr val="083C92"/>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Detached mode, shown by the option </a:t>
            </a:r>
            <a:r>
              <a:rPr b="1" i="0" lang="en" sz="1200" u="none" cap="none" strike="noStrike">
                <a:solidFill>
                  <a:srgbClr val="000000"/>
                </a:solidFill>
                <a:latin typeface="Times New Roman"/>
                <a:ea typeface="Times New Roman"/>
                <a:cs typeface="Times New Roman"/>
                <a:sym typeface="Times New Roman"/>
              </a:rPr>
              <a:t>--detach or -d, </a:t>
            </a:r>
            <a:r>
              <a:rPr b="0" i="0" lang="en" sz="1200" u="none" cap="none" strike="noStrike">
                <a:solidFill>
                  <a:srgbClr val="000000"/>
                </a:solidFill>
                <a:latin typeface="Times New Roman"/>
                <a:ea typeface="Times New Roman"/>
                <a:cs typeface="Times New Roman"/>
                <a:sym typeface="Times New Roman"/>
              </a:rPr>
              <a:t>means that a Docker container runs in the background of your terminal. It does not receive input or display output.</a:t>
            </a:r>
            <a:endParaRPr/>
          </a:p>
          <a:p>
            <a:pPr indent="-285750" lvl="0"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In other words </a:t>
            </a:r>
            <a:r>
              <a:rPr b="1" i="0" lang="en" sz="1200" u="none" cap="none" strike="noStrike">
                <a:solidFill>
                  <a:srgbClr val="000000"/>
                </a:solidFill>
                <a:latin typeface="Times New Roman"/>
                <a:ea typeface="Times New Roman"/>
                <a:cs typeface="Times New Roman"/>
                <a:sym typeface="Times New Roman"/>
              </a:rPr>
              <a:t>detach mode </a:t>
            </a:r>
            <a:r>
              <a:rPr b="0" i="0" lang="en" sz="1200" u="none" cap="none" strike="noStrike">
                <a:solidFill>
                  <a:srgbClr val="000000"/>
                </a:solidFill>
                <a:latin typeface="Times New Roman"/>
                <a:ea typeface="Times New Roman"/>
                <a:cs typeface="Times New Roman"/>
                <a:sym typeface="Times New Roman"/>
              </a:rPr>
              <a:t>means that docker will not log or or take you inside the container when it start</a:t>
            </a:r>
            <a:r>
              <a:rPr lang="en" sz="1200">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sp>
        <p:nvSpPr>
          <p:cNvPr id="1597" name="Google Shape;1597;p142"/>
          <p:cNvSpPr txBox="1"/>
          <p:nvPr/>
        </p:nvSpPr>
        <p:spPr>
          <a:xfrm>
            <a:off x="366676" y="3162900"/>
            <a:ext cx="7043100" cy="1446900"/>
          </a:xfrm>
          <a:prstGeom prst="rect">
            <a:avLst/>
          </a:prstGeom>
          <a:noFill/>
          <a:ln cap="flat" cmpd="sng" w="9525">
            <a:solidFill>
              <a:srgbClr val="000000"/>
            </a:solidFill>
            <a:prstDash val="dot"/>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1" i="0" sz="400" u="none" cap="none" strike="noStrike">
              <a:solidFill>
                <a:srgbClr val="083C92"/>
              </a:solidFill>
              <a:latin typeface="Arial"/>
              <a:ea typeface="Arial"/>
              <a:cs typeface="Arial"/>
              <a:sym typeface="Arial"/>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--name devops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-e DEVOPS=money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-v $PWD:/vol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-p 85:81 nginx bash </a:t>
            </a:r>
            <a:endParaRPr b="0" i="0" sz="1200" u="none" cap="none" strike="noStrike">
              <a:solidFill>
                <a:srgbClr val="000000"/>
              </a:solidFill>
              <a:latin typeface="Times New Roman"/>
              <a:ea typeface="Times New Roman"/>
              <a:cs typeface="Times New Roman"/>
              <a:sym typeface="Times New Roman"/>
            </a:endParaRPr>
          </a:p>
          <a:p>
            <a:pPr indent="-285750" lvl="6" marL="285750" marR="0" rtl="0" algn="l">
              <a:lnSpc>
                <a:spcPct val="15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run -d --name devops -w /home -e DEVOPS=money -v $PWD:/vol -p 85:81 nginx bash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1" name="Google Shape;181;p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Type 1 and 2 Hypervisor?</a:t>
            </a:r>
            <a:endParaRPr b="1" sz="1800">
              <a:solidFill>
                <a:srgbClr val="0B5394"/>
              </a:solidFill>
            </a:endParaRPr>
          </a:p>
        </p:txBody>
      </p:sp>
      <p:cxnSp>
        <p:nvCxnSpPr>
          <p:cNvPr id="182" name="Google Shape;182;p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83" name="Google Shape;183;p26"/>
          <p:cNvPicPr preferRelativeResize="0"/>
          <p:nvPr/>
        </p:nvPicPr>
        <p:blipFill rotWithShape="1">
          <a:blip r:embed="rId3">
            <a:alphaModFix/>
          </a:blip>
          <a:srcRect b="5365" l="3589" r="3663" t="5950"/>
          <a:stretch/>
        </p:blipFill>
        <p:spPr>
          <a:xfrm>
            <a:off x="223600" y="1299875"/>
            <a:ext cx="6280376" cy="3375724"/>
          </a:xfrm>
          <a:prstGeom prst="rect">
            <a:avLst/>
          </a:prstGeom>
          <a:noFill/>
          <a:ln>
            <a:noFill/>
          </a:ln>
        </p:spPr>
      </p:pic>
      <p:pic>
        <p:nvPicPr>
          <p:cNvPr descr="Logo&#10;&#10;Description automatically generated" id="184" name="Google Shape;184;p26"/>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185" name="Google Shape;185;p26"/>
          <p:cNvSpPr txBox="1"/>
          <p:nvPr/>
        </p:nvSpPr>
        <p:spPr>
          <a:xfrm>
            <a:off x="6626700" y="1914000"/>
            <a:ext cx="2272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1 </a:t>
            </a:r>
            <a:r>
              <a:rPr lang="en">
                <a:solidFill>
                  <a:schemeClr val="dk1"/>
                </a:solidFill>
                <a:latin typeface="Times New Roman"/>
                <a:ea typeface="Times New Roman"/>
                <a:cs typeface="Times New Roman"/>
                <a:sym typeface="Times New Roman"/>
              </a:rPr>
              <a:t>hypervisor run on a physical hardware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Type 2 hypervisor run on top of an existing operation system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43"/>
          <p:cNvSpPr/>
          <p:nvPr/>
        </p:nvSpPr>
        <p:spPr>
          <a:xfrm>
            <a:off x="71438" y="71438"/>
            <a:ext cx="9022500" cy="50007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03" name="Google Shape;1603;p143"/>
          <p:cNvPicPr preferRelativeResize="0"/>
          <p:nvPr/>
        </p:nvPicPr>
        <p:blipFill rotWithShape="1">
          <a:blip r:embed="rId3">
            <a:alphaModFix/>
          </a:blip>
          <a:srcRect b="0" l="0" r="0" t="0"/>
          <a:stretch/>
        </p:blipFill>
        <p:spPr>
          <a:xfrm>
            <a:off x="360759" y="818121"/>
            <a:ext cx="8422481" cy="890124"/>
          </a:xfrm>
          <a:prstGeom prst="rect">
            <a:avLst/>
          </a:prstGeom>
          <a:noFill/>
          <a:ln>
            <a:noFill/>
          </a:ln>
        </p:spPr>
      </p:pic>
      <p:cxnSp>
        <p:nvCxnSpPr>
          <p:cNvPr id="1604" name="Google Shape;1604;p143"/>
          <p:cNvCxnSpPr/>
          <p:nvPr/>
        </p:nvCxnSpPr>
        <p:spPr>
          <a:xfrm rot="10800000">
            <a:off x="6763047" y="1041086"/>
            <a:ext cx="814500" cy="1111500"/>
          </a:xfrm>
          <a:prstGeom prst="straightConnector1">
            <a:avLst/>
          </a:prstGeom>
          <a:noFill/>
          <a:ln cap="flat" cmpd="sng" w="38100">
            <a:solidFill>
              <a:srgbClr val="083C92"/>
            </a:solidFill>
            <a:prstDash val="solid"/>
            <a:miter lim="800000"/>
            <a:headEnd len="sm" w="sm" type="none"/>
            <a:tailEnd len="med" w="med" type="triangle"/>
          </a:ln>
        </p:spPr>
      </p:cxnSp>
      <p:sp>
        <p:nvSpPr>
          <p:cNvPr id="1605" name="Google Shape;1605;p143"/>
          <p:cNvSpPr/>
          <p:nvPr/>
        </p:nvSpPr>
        <p:spPr>
          <a:xfrm>
            <a:off x="7070892" y="2166088"/>
            <a:ext cx="1173300" cy="357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command</a:t>
            </a:r>
            <a:endParaRPr b="0" i="0" sz="1200" u="none" cap="none" strike="noStrike">
              <a:solidFill>
                <a:srgbClr val="0C0C0C"/>
              </a:solidFill>
              <a:latin typeface="Times New Roman"/>
              <a:ea typeface="Times New Roman"/>
              <a:cs typeface="Times New Roman"/>
              <a:sym typeface="Times New Roman"/>
            </a:endParaRPr>
          </a:p>
        </p:txBody>
      </p:sp>
      <p:cxnSp>
        <p:nvCxnSpPr>
          <p:cNvPr id="1606" name="Google Shape;1606;p143"/>
          <p:cNvCxnSpPr/>
          <p:nvPr/>
        </p:nvCxnSpPr>
        <p:spPr>
          <a:xfrm rot="10800000">
            <a:off x="3293271" y="1178711"/>
            <a:ext cx="1554000" cy="949500"/>
          </a:xfrm>
          <a:prstGeom prst="straightConnector1">
            <a:avLst/>
          </a:prstGeom>
          <a:noFill/>
          <a:ln cap="flat" cmpd="sng" w="38100">
            <a:solidFill>
              <a:srgbClr val="083C92"/>
            </a:solidFill>
            <a:prstDash val="solid"/>
            <a:miter lim="800000"/>
            <a:headEnd len="sm" w="sm" type="none"/>
            <a:tailEnd len="med" w="med" type="triangle"/>
          </a:ln>
        </p:spPr>
      </p:cxnSp>
      <p:sp>
        <p:nvSpPr>
          <p:cNvPr id="1607" name="Google Shape;1607;p143"/>
          <p:cNvSpPr/>
          <p:nvPr/>
        </p:nvSpPr>
        <p:spPr>
          <a:xfrm>
            <a:off x="4242676" y="2128211"/>
            <a:ext cx="1571100" cy="731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The container was created  and there is the container ID </a:t>
            </a:r>
            <a:endParaRPr b="0" i="0" sz="1200" u="none" cap="none" strike="noStrike">
              <a:solidFill>
                <a:srgbClr val="0C0C0C"/>
              </a:solidFill>
              <a:latin typeface="Times New Roman"/>
              <a:ea typeface="Times New Roman"/>
              <a:cs typeface="Times New Roman"/>
              <a:sym typeface="Times New Roman"/>
            </a:endParaRPr>
          </a:p>
        </p:txBody>
      </p:sp>
      <p:cxnSp>
        <p:nvCxnSpPr>
          <p:cNvPr id="1608" name="Google Shape;1608;p143"/>
          <p:cNvCxnSpPr>
            <a:stCxn id="1609" idx="0"/>
          </p:cNvCxnSpPr>
          <p:nvPr/>
        </p:nvCxnSpPr>
        <p:spPr>
          <a:xfrm flipH="1" rot="10800000">
            <a:off x="1500352" y="1284088"/>
            <a:ext cx="843600" cy="882000"/>
          </a:xfrm>
          <a:prstGeom prst="straightConnector1">
            <a:avLst/>
          </a:prstGeom>
          <a:noFill/>
          <a:ln cap="flat" cmpd="sng" w="38100">
            <a:solidFill>
              <a:srgbClr val="083C92"/>
            </a:solidFill>
            <a:prstDash val="solid"/>
            <a:miter lim="800000"/>
            <a:headEnd len="sm" w="sm" type="none"/>
            <a:tailEnd len="med" w="med" type="triangle"/>
          </a:ln>
        </p:spPr>
      </p:cxnSp>
      <p:sp>
        <p:nvSpPr>
          <p:cNvPr id="1609" name="Google Shape;1609;p143"/>
          <p:cNvSpPr/>
          <p:nvPr/>
        </p:nvSpPr>
        <p:spPr>
          <a:xfrm>
            <a:off x="899902" y="2166088"/>
            <a:ext cx="1200900" cy="5379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Notice that I am still inside my VM</a:t>
            </a:r>
            <a:endParaRPr b="0" i="0" sz="1200" u="none" cap="none" strike="noStrike">
              <a:solidFill>
                <a:srgbClr val="0C0C0C"/>
              </a:solidFill>
              <a:latin typeface="Times New Roman"/>
              <a:ea typeface="Times New Roman"/>
              <a:cs typeface="Times New Roman"/>
              <a:sym typeface="Times New Roman"/>
            </a:endParaRPr>
          </a:p>
        </p:txBody>
      </p:sp>
      <p:sp>
        <p:nvSpPr>
          <p:cNvPr id="1610" name="Google Shape;1610;p143"/>
          <p:cNvSpPr txBox="1"/>
          <p:nvPr/>
        </p:nvSpPr>
        <p:spPr>
          <a:xfrm>
            <a:off x="1666463" y="3463004"/>
            <a:ext cx="5229300" cy="523200"/>
          </a:xfrm>
          <a:prstGeom prst="rect">
            <a:avLst/>
          </a:prstGeom>
          <a:solidFill>
            <a:srgbClr val="BAF8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i="0" lang="en" sz="1400" u="none" cap="none" strike="noStrike">
                <a:solidFill>
                  <a:srgbClr val="0C0C0C"/>
                </a:solidFill>
                <a:latin typeface="Times New Roman"/>
                <a:ea typeface="Times New Roman"/>
                <a:cs typeface="Times New Roman"/>
                <a:sym typeface="Times New Roman"/>
              </a:rPr>
              <a:t>As we can all see the</a:t>
            </a:r>
            <a:r>
              <a:rPr b="1" i="0" lang="en" sz="1400" u="none" cap="none" strike="noStrike">
                <a:solidFill>
                  <a:srgbClr val="0C0C0C"/>
                </a:solidFill>
                <a:latin typeface="Times New Roman"/>
                <a:ea typeface="Times New Roman"/>
                <a:cs typeface="Times New Roman"/>
                <a:sym typeface="Times New Roman"/>
              </a:rPr>
              <a:t> –d</a:t>
            </a:r>
            <a:r>
              <a:rPr i="0" lang="en" sz="1400" u="none" cap="none" strike="noStrike">
                <a:solidFill>
                  <a:srgbClr val="0C0C0C"/>
                </a:solidFill>
                <a:latin typeface="Times New Roman"/>
                <a:ea typeface="Times New Roman"/>
                <a:cs typeface="Times New Roman"/>
                <a:sym typeface="Times New Roman"/>
              </a:rPr>
              <a:t> flag will create the container but will not log or take you inside the container </a:t>
            </a:r>
            <a:endParaRPr/>
          </a:p>
        </p:txBody>
      </p:sp>
      <p:sp>
        <p:nvSpPr>
          <p:cNvPr id="1611" name="Google Shape;1611;p143"/>
          <p:cNvSpPr/>
          <p:nvPr/>
        </p:nvSpPr>
        <p:spPr>
          <a:xfrm>
            <a:off x="7573976" y="4276362"/>
            <a:ext cx="1250100" cy="6705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12" name="Google Shape;1612;p143"/>
          <p:cNvPicPr preferRelativeResize="0"/>
          <p:nvPr/>
        </p:nvPicPr>
        <p:blipFill rotWithShape="1">
          <a:blip r:embed="rId5">
            <a:alphaModFix/>
          </a:blip>
          <a:srcRect b="0" l="0" r="0" t="0"/>
          <a:stretch/>
        </p:blipFill>
        <p:spPr>
          <a:xfrm>
            <a:off x="127449" y="108752"/>
            <a:ext cx="6474512" cy="579170"/>
          </a:xfrm>
          <a:prstGeom prst="rect">
            <a:avLst/>
          </a:prstGeom>
          <a:noFill/>
          <a:ln>
            <a:noFill/>
          </a:ln>
        </p:spPr>
      </p:pic>
      <p:cxnSp>
        <p:nvCxnSpPr>
          <p:cNvPr id="1613" name="Google Shape;1613;p143"/>
          <p:cNvCxnSpPr/>
          <p:nvPr/>
        </p:nvCxnSpPr>
        <p:spPr>
          <a:xfrm>
            <a:off x="242888" y="205073"/>
            <a:ext cx="7716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44"/>
          <p:cNvSpPr/>
          <p:nvPr/>
        </p:nvSpPr>
        <p:spPr>
          <a:xfrm>
            <a:off x="64294" y="50006"/>
            <a:ext cx="9022500" cy="5043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19" name="Google Shape;1619;p144"/>
          <p:cNvSpPr txBox="1"/>
          <p:nvPr>
            <p:ph type="ctrTitle"/>
          </p:nvPr>
        </p:nvSpPr>
        <p:spPr>
          <a:xfrm>
            <a:off x="125342" y="142875"/>
            <a:ext cx="7281300" cy="3642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dk1"/>
              </a:buClr>
              <a:buSzPts val="1731"/>
              <a:buFont typeface="Calibri"/>
              <a:buNone/>
            </a:pPr>
            <a:r>
              <a:rPr b="1" lang="en" sz="2000">
                <a:solidFill>
                  <a:srgbClr val="083C92"/>
                </a:solidFill>
                <a:latin typeface="Times New Roman"/>
                <a:ea typeface="Times New Roman"/>
                <a:cs typeface="Times New Roman"/>
                <a:sym typeface="Times New Roman"/>
              </a:rPr>
              <a:t>Using multiple arguments on interactive detach  mode </a:t>
            </a:r>
            <a:endParaRPr b="1" sz="2000">
              <a:solidFill>
                <a:srgbClr val="083C92"/>
              </a:solidFill>
              <a:latin typeface="Times New Roman"/>
              <a:ea typeface="Times New Roman"/>
              <a:cs typeface="Times New Roman"/>
              <a:sym typeface="Times New Roman"/>
            </a:endParaRPr>
          </a:p>
        </p:txBody>
      </p:sp>
      <p:pic>
        <p:nvPicPr>
          <p:cNvPr id="1620" name="Google Shape;1620;p144"/>
          <p:cNvPicPr preferRelativeResize="0"/>
          <p:nvPr/>
        </p:nvPicPr>
        <p:blipFill rotWithShape="1">
          <a:blip r:embed="rId3">
            <a:alphaModFix/>
          </a:blip>
          <a:srcRect b="0" l="0" r="0" t="0"/>
          <a:stretch/>
        </p:blipFill>
        <p:spPr>
          <a:xfrm>
            <a:off x="7780910" y="4463890"/>
            <a:ext cx="1185068" cy="491182"/>
          </a:xfrm>
          <a:prstGeom prst="rect">
            <a:avLst/>
          </a:prstGeom>
          <a:noFill/>
          <a:ln>
            <a:noFill/>
          </a:ln>
        </p:spPr>
      </p:pic>
      <p:cxnSp>
        <p:nvCxnSpPr>
          <p:cNvPr id="1621" name="Google Shape;1621;p144"/>
          <p:cNvCxnSpPr/>
          <p:nvPr/>
        </p:nvCxnSpPr>
        <p:spPr>
          <a:xfrm>
            <a:off x="207169" y="142875"/>
            <a:ext cx="778800" cy="0"/>
          </a:xfrm>
          <a:prstGeom prst="straightConnector1">
            <a:avLst/>
          </a:prstGeom>
          <a:noFill/>
          <a:ln cap="flat" cmpd="sng" w="19050">
            <a:solidFill>
              <a:srgbClr val="083C92"/>
            </a:solidFill>
            <a:prstDash val="solid"/>
            <a:round/>
            <a:headEnd len="sm" w="sm" type="none"/>
            <a:tailEnd len="sm" w="sm" type="none"/>
          </a:ln>
        </p:spPr>
      </p:cxnSp>
      <p:sp>
        <p:nvSpPr>
          <p:cNvPr id="1622" name="Google Shape;1622;p144"/>
          <p:cNvSpPr txBox="1"/>
          <p:nvPr/>
        </p:nvSpPr>
        <p:spPr>
          <a:xfrm>
            <a:off x="341112" y="607284"/>
            <a:ext cx="8025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All arguments can be used at once under a single command in docker</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 sz="1200" u="none" cap="none" strike="noStrike">
                <a:solidFill>
                  <a:srgbClr val="0C0C0C"/>
                </a:solidFill>
                <a:latin typeface="Times New Roman"/>
                <a:ea typeface="Times New Roman"/>
                <a:cs typeface="Times New Roman"/>
                <a:sym typeface="Times New Roman"/>
              </a:rPr>
              <a:t>docker run -itd  --name  devops -w /home -e DEVOPS=money -v $PWD:/vol -p 85:81   nginx bash</a:t>
            </a:r>
            <a:endParaRPr b="0" i="0" sz="1200" u="none" cap="none" strike="noStrike">
              <a:solidFill>
                <a:srgbClr val="000000"/>
              </a:solidFill>
              <a:latin typeface="Times New Roman"/>
              <a:ea typeface="Times New Roman"/>
              <a:cs typeface="Times New Roman"/>
              <a:sym typeface="Times New Roman"/>
            </a:endParaRPr>
          </a:p>
        </p:txBody>
      </p:sp>
      <p:pic>
        <p:nvPicPr>
          <p:cNvPr id="1623" name="Google Shape;1623;p144"/>
          <p:cNvPicPr preferRelativeResize="0"/>
          <p:nvPr/>
        </p:nvPicPr>
        <p:blipFill rotWithShape="1">
          <a:blip r:embed="rId4">
            <a:alphaModFix/>
          </a:blip>
          <a:srcRect b="0" l="0" r="0" t="0"/>
          <a:stretch/>
        </p:blipFill>
        <p:spPr>
          <a:xfrm>
            <a:off x="487558" y="1494948"/>
            <a:ext cx="7879556" cy="762000"/>
          </a:xfrm>
          <a:prstGeom prst="rect">
            <a:avLst/>
          </a:prstGeom>
          <a:noFill/>
          <a:ln>
            <a:noFill/>
          </a:ln>
        </p:spPr>
      </p:pic>
      <p:cxnSp>
        <p:nvCxnSpPr>
          <p:cNvPr id="1624" name="Google Shape;1624;p144"/>
          <p:cNvCxnSpPr/>
          <p:nvPr/>
        </p:nvCxnSpPr>
        <p:spPr>
          <a:xfrm flipH="1" rot="10800000">
            <a:off x="1871663" y="2212529"/>
            <a:ext cx="778800" cy="718500"/>
          </a:xfrm>
          <a:prstGeom prst="straightConnector1">
            <a:avLst/>
          </a:prstGeom>
          <a:noFill/>
          <a:ln cap="flat" cmpd="sng" w="28575">
            <a:solidFill>
              <a:srgbClr val="083C92"/>
            </a:solidFill>
            <a:prstDash val="solid"/>
            <a:round/>
            <a:headEnd len="sm" w="sm" type="none"/>
            <a:tailEnd len="med" w="med" type="triangle"/>
          </a:ln>
        </p:spPr>
      </p:cxnSp>
      <p:cxnSp>
        <p:nvCxnSpPr>
          <p:cNvPr id="1625" name="Google Shape;1625;p144"/>
          <p:cNvCxnSpPr/>
          <p:nvPr/>
        </p:nvCxnSpPr>
        <p:spPr>
          <a:xfrm rot="10800000">
            <a:off x="3766163" y="1927753"/>
            <a:ext cx="963000" cy="1088400"/>
          </a:xfrm>
          <a:prstGeom prst="straightConnector1">
            <a:avLst/>
          </a:prstGeom>
          <a:noFill/>
          <a:ln cap="flat" cmpd="sng" w="28575">
            <a:solidFill>
              <a:srgbClr val="083C92"/>
            </a:solidFill>
            <a:prstDash val="solid"/>
            <a:round/>
            <a:headEnd len="sm" w="sm" type="none"/>
            <a:tailEnd len="med" w="med" type="triangle"/>
          </a:ln>
        </p:spPr>
      </p:cxnSp>
      <p:cxnSp>
        <p:nvCxnSpPr>
          <p:cNvPr id="1626" name="Google Shape;1626;p144"/>
          <p:cNvCxnSpPr/>
          <p:nvPr/>
        </p:nvCxnSpPr>
        <p:spPr>
          <a:xfrm rot="10800000">
            <a:off x="6518550" y="1810875"/>
            <a:ext cx="1082400" cy="1303800"/>
          </a:xfrm>
          <a:prstGeom prst="straightConnector1">
            <a:avLst/>
          </a:prstGeom>
          <a:noFill/>
          <a:ln cap="flat" cmpd="sng" w="28575">
            <a:solidFill>
              <a:srgbClr val="083C92"/>
            </a:solidFill>
            <a:prstDash val="solid"/>
            <a:round/>
            <a:headEnd len="sm" w="sm" type="none"/>
            <a:tailEnd len="med" w="med" type="triangle"/>
          </a:ln>
        </p:spPr>
      </p:cxnSp>
      <p:sp>
        <p:nvSpPr>
          <p:cNvPr id="1627" name="Google Shape;1627;p144"/>
          <p:cNvSpPr txBox="1"/>
          <p:nvPr/>
        </p:nvSpPr>
        <p:spPr>
          <a:xfrm>
            <a:off x="897043" y="4012996"/>
            <a:ext cx="6509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As we can all see the –itd flag will create the container but will not log or take you inside the container  as well</a:t>
            </a:r>
            <a:endParaRPr/>
          </a:p>
        </p:txBody>
      </p:sp>
      <p:sp>
        <p:nvSpPr>
          <p:cNvPr id="1628" name="Google Shape;1628;p144"/>
          <p:cNvSpPr/>
          <p:nvPr/>
        </p:nvSpPr>
        <p:spPr>
          <a:xfrm>
            <a:off x="1123812" y="2931029"/>
            <a:ext cx="1526400" cy="8133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Notice that I am still inside my VM</a:t>
            </a:r>
            <a:endParaRPr/>
          </a:p>
        </p:txBody>
      </p:sp>
      <p:sp>
        <p:nvSpPr>
          <p:cNvPr id="1629" name="Google Shape;1629;p144"/>
          <p:cNvSpPr/>
          <p:nvPr/>
        </p:nvSpPr>
        <p:spPr>
          <a:xfrm>
            <a:off x="3766064" y="3009663"/>
            <a:ext cx="1743000" cy="8133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The container was created  and there is the container ID </a:t>
            </a:r>
            <a:endParaRPr/>
          </a:p>
        </p:txBody>
      </p:sp>
      <p:sp>
        <p:nvSpPr>
          <p:cNvPr id="1630" name="Google Shape;1630;p144"/>
          <p:cNvSpPr/>
          <p:nvPr/>
        </p:nvSpPr>
        <p:spPr>
          <a:xfrm>
            <a:off x="6840936" y="3131757"/>
            <a:ext cx="1526400" cy="324000"/>
          </a:xfrm>
          <a:prstGeom prst="roundRect">
            <a:avLst>
              <a:gd fmla="val 16667" name="adj"/>
            </a:avLst>
          </a:prstGeom>
          <a:solidFill>
            <a:srgbClr val="BAF8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Command</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45"/>
          <p:cNvSpPr/>
          <p:nvPr/>
        </p:nvSpPr>
        <p:spPr>
          <a:xfrm>
            <a:off x="64294" y="50006"/>
            <a:ext cx="9015300" cy="5093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6" name="Google Shape;1636;p145"/>
          <p:cNvSpPr txBox="1"/>
          <p:nvPr>
            <p:ph type="ctrTitle"/>
          </p:nvPr>
        </p:nvSpPr>
        <p:spPr>
          <a:xfrm>
            <a:off x="125344" y="-31113"/>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Logging into a running containers </a:t>
            </a:r>
            <a:endParaRPr sz="4800">
              <a:solidFill>
                <a:srgbClr val="083C92"/>
              </a:solidFill>
              <a:latin typeface="Times New Roman"/>
              <a:ea typeface="Times New Roman"/>
              <a:cs typeface="Times New Roman"/>
              <a:sym typeface="Times New Roman"/>
            </a:endParaRPr>
          </a:p>
        </p:txBody>
      </p:sp>
      <p:pic>
        <p:nvPicPr>
          <p:cNvPr id="1637" name="Google Shape;1637;p145"/>
          <p:cNvPicPr preferRelativeResize="0"/>
          <p:nvPr/>
        </p:nvPicPr>
        <p:blipFill rotWithShape="1">
          <a:blip r:embed="rId3">
            <a:alphaModFix/>
          </a:blip>
          <a:srcRect b="0" l="0" r="0" t="0"/>
          <a:stretch/>
        </p:blipFill>
        <p:spPr>
          <a:xfrm>
            <a:off x="7762578" y="4461355"/>
            <a:ext cx="1185068" cy="491182"/>
          </a:xfrm>
          <a:prstGeom prst="rect">
            <a:avLst/>
          </a:prstGeom>
          <a:noFill/>
          <a:ln>
            <a:noFill/>
          </a:ln>
        </p:spPr>
      </p:pic>
      <p:sp>
        <p:nvSpPr>
          <p:cNvPr id="1638" name="Google Shape;1638;p145"/>
          <p:cNvSpPr txBox="1"/>
          <p:nvPr/>
        </p:nvSpPr>
        <p:spPr>
          <a:xfrm>
            <a:off x="272741" y="701039"/>
            <a:ext cx="49422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 docker exec –it [container name or container ID]  bash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Or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C0C0C"/>
                </a:solidFill>
                <a:latin typeface="Times New Roman"/>
                <a:ea typeface="Times New Roman"/>
                <a:cs typeface="Times New Roman"/>
                <a:sym typeface="Times New Roman"/>
              </a:rPr>
              <a:t>$ docker exec –it [container name or container ID] sh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take you inside the running container</a:t>
            </a:r>
            <a:endParaRPr b="0" i="0" sz="1200" u="none" cap="none" strike="noStrike">
              <a:solidFill>
                <a:srgbClr val="0C0C0C"/>
              </a:solidFill>
              <a:latin typeface="Times New Roman"/>
              <a:ea typeface="Times New Roman"/>
              <a:cs typeface="Times New Roman"/>
              <a:sym typeface="Times New Roman"/>
            </a:endParaRPr>
          </a:p>
        </p:txBody>
      </p:sp>
      <p:pic>
        <p:nvPicPr>
          <p:cNvPr id="1639" name="Google Shape;1639;p145"/>
          <p:cNvPicPr preferRelativeResize="0"/>
          <p:nvPr/>
        </p:nvPicPr>
        <p:blipFill rotWithShape="1">
          <a:blip r:embed="rId4">
            <a:alphaModFix/>
          </a:blip>
          <a:srcRect b="0" l="0" r="0" t="0"/>
          <a:stretch/>
        </p:blipFill>
        <p:spPr>
          <a:xfrm>
            <a:off x="371540" y="2262009"/>
            <a:ext cx="7097719" cy="984558"/>
          </a:xfrm>
          <a:prstGeom prst="rect">
            <a:avLst/>
          </a:prstGeom>
          <a:noFill/>
          <a:ln>
            <a:noFill/>
          </a:ln>
        </p:spPr>
      </p:pic>
      <p:cxnSp>
        <p:nvCxnSpPr>
          <p:cNvPr id="1640" name="Google Shape;1640;p145"/>
          <p:cNvCxnSpPr/>
          <p:nvPr/>
        </p:nvCxnSpPr>
        <p:spPr>
          <a:xfrm flipH="1">
            <a:off x="2921671" y="2022026"/>
            <a:ext cx="3460500" cy="307800"/>
          </a:xfrm>
          <a:prstGeom prst="straightConnector1">
            <a:avLst/>
          </a:prstGeom>
          <a:noFill/>
          <a:ln cap="flat" cmpd="sng" w="38100">
            <a:solidFill>
              <a:srgbClr val="083C92"/>
            </a:solidFill>
            <a:prstDash val="solid"/>
            <a:miter lim="800000"/>
            <a:headEnd len="sm" w="sm" type="none"/>
            <a:tailEnd len="med" w="med" type="triangle"/>
          </a:ln>
        </p:spPr>
      </p:cxnSp>
      <p:sp>
        <p:nvSpPr>
          <p:cNvPr id="1641" name="Google Shape;1641;p145"/>
          <p:cNvSpPr/>
          <p:nvPr/>
        </p:nvSpPr>
        <p:spPr>
          <a:xfrm>
            <a:off x="6448011" y="1845368"/>
            <a:ext cx="19071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Let us list all running  containers first </a:t>
            </a:r>
            <a:endParaRPr b="0" i="0" sz="1200" u="none" cap="none" strike="noStrike">
              <a:solidFill>
                <a:srgbClr val="0C0C0C"/>
              </a:solidFill>
              <a:latin typeface="Times New Roman"/>
              <a:ea typeface="Times New Roman"/>
              <a:cs typeface="Times New Roman"/>
              <a:sym typeface="Times New Roman"/>
            </a:endParaRPr>
          </a:p>
        </p:txBody>
      </p:sp>
      <p:cxnSp>
        <p:nvCxnSpPr>
          <p:cNvPr id="1642" name="Google Shape;1642;p145"/>
          <p:cNvCxnSpPr>
            <a:stCxn id="1643" idx="1"/>
          </p:cNvCxnSpPr>
          <p:nvPr/>
        </p:nvCxnSpPr>
        <p:spPr>
          <a:xfrm rot="10800000">
            <a:off x="3721966" y="3053333"/>
            <a:ext cx="2954700" cy="79500"/>
          </a:xfrm>
          <a:prstGeom prst="straightConnector1">
            <a:avLst/>
          </a:prstGeom>
          <a:noFill/>
          <a:ln cap="flat" cmpd="sng" w="38100">
            <a:solidFill>
              <a:srgbClr val="083C92"/>
            </a:solidFill>
            <a:prstDash val="solid"/>
            <a:miter lim="800000"/>
            <a:headEnd len="sm" w="sm" type="none"/>
            <a:tailEnd len="med" w="med" type="triangle"/>
          </a:ln>
        </p:spPr>
      </p:cxnSp>
      <p:sp>
        <p:nvSpPr>
          <p:cNvPr id="1643" name="Google Shape;1643;p145"/>
          <p:cNvSpPr/>
          <p:nvPr/>
        </p:nvSpPr>
        <p:spPr>
          <a:xfrm>
            <a:off x="6676666" y="2967533"/>
            <a:ext cx="1429200" cy="330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command</a:t>
            </a:r>
            <a:endParaRPr b="0" i="0" sz="1200" u="none" cap="none" strike="noStrike">
              <a:solidFill>
                <a:srgbClr val="0C0C0C"/>
              </a:solidFill>
              <a:latin typeface="Times New Roman"/>
              <a:ea typeface="Times New Roman"/>
              <a:cs typeface="Times New Roman"/>
              <a:sym typeface="Times New Roman"/>
            </a:endParaRPr>
          </a:p>
        </p:txBody>
      </p:sp>
      <p:cxnSp>
        <p:nvCxnSpPr>
          <p:cNvPr id="1644" name="Google Shape;1644;p145"/>
          <p:cNvCxnSpPr/>
          <p:nvPr/>
        </p:nvCxnSpPr>
        <p:spPr>
          <a:xfrm rot="10800000">
            <a:off x="1664566" y="3154556"/>
            <a:ext cx="5012100" cy="608700"/>
          </a:xfrm>
          <a:prstGeom prst="straightConnector1">
            <a:avLst/>
          </a:prstGeom>
          <a:noFill/>
          <a:ln cap="flat" cmpd="sng" w="38100">
            <a:solidFill>
              <a:srgbClr val="083C92"/>
            </a:solidFill>
            <a:prstDash val="solid"/>
            <a:miter lim="800000"/>
            <a:headEnd len="sm" w="sm" type="none"/>
            <a:tailEnd len="med" w="med" type="triangle"/>
          </a:ln>
        </p:spPr>
      </p:cxnSp>
      <p:sp>
        <p:nvSpPr>
          <p:cNvPr id="1645" name="Google Shape;1645;p145"/>
          <p:cNvSpPr/>
          <p:nvPr/>
        </p:nvSpPr>
        <p:spPr>
          <a:xfrm>
            <a:off x="6676666" y="3588388"/>
            <a:ext cx="1907100" cy="415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I am now inside the container</a:t>
            </a:r>
            <a:endParaRPr b="0" i="0" sz="1200" u="none" cap="none" strike="noStrike">
              <a:solidFill>
                <a:srgbClr val="0C0C0C"/>
              </a:solidFill>
              <a:latin typeface="Times New Roman"/>
              <a:ea typeface="Times New Roman"/>
              <a:cs typeface="Times New Roman"/>
              <a:sym typeface="Times New Roman"/>
            </a:endParaRPr>
          </a:p>
        </p:txBody>
      </p:sp>
      <p:cxnSp>
        <p:nvCxnSpPr>
          <p:cNvPr id="1646" name="Google Shape;1646;p145"/>
          <p:cNvCxnSpPr/>
          <p:nvPr/>
        </p:nvCxnSpPr>
        <p:spPr>
          <a:xfrm>
            <a:off x="170880" y="178594"/>
            <a:ext cx="915000" cy="0"/>
          </a:xfrm>
          <a:prstGeom prst="straightConnector1">
            <a:avLst/>
          </a:prstGeom>
          <a:noFill/>
          <a:ln cap="flat" cmpd="sng" w="19050">
            <a:solidFill>
              <a:srgbClr val="083C92"/>
            </a:solidFill>
            <a:prstDash val="solid"/>
            <a:round/>
            <a:headEnd len="sm" w="sm" type="none"/>
            <a:tailEnd len="sm" w="sm" type="none"/>
          </a:ln>
        </p:spPr>
      </p:cxnSp>
      <p:sp>
        <p:nvSpPr>
          <p:cNvPr id="1647" name="Google Shape;1647;p145"/>
          <p:cNvSpPr txBox="1"/>
          <p:nvPr/>
        </p:nvSpPr>
        <p:spPr>
          <a:xfrm>
            <a:off x="378684" y="4122801"/>
            <a:ext cx="6708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Times New Roman"/>
                <a:ea typeface="Times New Roman"/>
                <a:cs typeface="Times New Roman"/>
                <a:sym typeface="Times New Roman"/>
              </a:rPr>
              <a:t>To leave a container once you are inside just type the command </a:t>
            </a:r>
            <a:r>
              <a:rPr b="0" i="0" lang="en" sz="1400" u="none" cap="none" strike="noStrike">
                <a:solidFill>
                  <a:srgbClr val="0C0C0C"/>
                </a:solidFill>
                <a:latin typeface="Times New Roman"/>
                <a:ea typeface="Times New Roman"/>
                <a:cs typeface="Times New Roman"/>
                <a:sym typeface="Times New Roman"/>
              </a:rPr>
              <a:t>$exit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46"/>
          <p:cNvSpPr/>
          <p:nvPr/>
        </p:nvSpPr>
        <p:spPr>
          <a:xfrm>
            <a:off x="57150" y="85725"/>
            <a:ext cx="9029700" cy="4979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53" name="Google Shape;1653;p146"/>
          <p:cNvSpPr txBox="1"/>
          <p:nvPr>
            <p:ph type="ctrTitle"/>
          </p:nvPr>
        </p:nvSpPr>
        <p:spPr>
          <a:xfrm>
            <a:off x="111056" y="-87213"/>
            <a:ext cx="83187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How to run a command in a running container without login inside </a:t>
            </a:r>
            <a:endParaRPr b="1" sz="4800">
              <a:solidFill>
                <a:srgbClr val="083C92"/>
              </a:solidFill>
              <a:latin typeface="Times New Roman"/>
              <a:ea typeface="Times New Roman"/>
              <a:cs typeface="Times New Roman"/>
              <a:sym typeface="Times New Roman"/>
            </a:endParaRPr>
          </a:p>
        </p:txBody>
      </p:sp>
      <p:pic>
        <p:nvPicPr>
          <p:cNvPr id="1654" name="Google Shape;1654;p146"/>
          <p:cNvPicPr preferRelativeResize="0"/>
          <p:nvPr/>
        </p:nvPicPr>
        <p:blipFill rotWithShape="1">
          <a:blip r:embed="rId3">
            <a:alphaModFix/>
          </a:blip>
          <a:srcRect b="0" l="0" r="0" t="0"/>
          <a:stretch/>
        </p:blipFill>
        <p:spPr>
          <a:xfrm>
            <a:off x="7623747" y="4441482"/>
            <a:ext cx="1185068" cy="491182"/>
          </a:xfrm>
          <a:prstGeom prst="rect">
            <a:avLst/>
          </a:prstGeom>
          <a:noFill/>
          <a:ln>
            <a:noFill/>
          </a:ln>
        </p:spPr>
      </p:pic>
      <p:sp>
        <p:nvSpPr>
          <p:cNvPr id="1655" name="Google Shape;1655;p146"/>
          <p:cNvSpPr txBox="1"/>
          <p:nvPr/>
        </p:nvSpPr>
        <p:spPr>
          <a:xfrm>
            <a:off x="379386" y="859236"/>
            <a:ext cx="6450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exec –it [container name or container ID]  [command]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Docker will NOT take you inside the running container but will run the indicated  command for you </a:t>
            </a:r>
            <a:endParaRPr b="0" i="0" sz="1200" u="none" cap="none" strike="noStrike">
              <a:solidFill>
                <a:schemeClr val="dk1"/>
              </a:solidFill>
              <a:latin typeface="Times New Roman"/>
              <a:ea typeface="Times New Roman"/>
              <a:cs typeface="Times New Roman"/>
              <a:sym typeface="Times New Roman"/>
            </a:endParaRPr>
          </a:p>
        </p:txBody>
      </p:sp>
      <p:pic>
        <p:nvPicPr>
          <p:cNvPr id="1656" name="Google Shape;1656;p146"/>
          <p:cNvPicPr preferRelativeResize="0"/>
          <p:nvPr/>
        </p:nvPicPr>
        <p:blipFill rotWithShape="1">
          <a:blip r:embed="rId4">
            <a:alphaModFix/>
          </a:blip>
          <a:srcRect b="0" l="0" r="0" t="0"/>
          <a:stretch/>
        </p:blipFill>
        <p:spPr>
          <a:xfrm>
            <a:off x="568312" y="1858273"/>
            <a:ext cx="7793831" cy="2143582"/>
          </a:xfrm>
          <a:prstGeom prst="rect">
            <a:avLst/>
          </a:prstGeom>
          <a:noFill/>
          <a:ln>
            <a:noFill/>
          </a:ln>
        </p:spPr>
      </p:pic>
      <p:cxnSp>
        <p:nvCxnSpPr>
          <p:cNvPr id="1657" name="Google Shape;1657;p146"/>
          <p:cNvCxnSpPr/>
          <p:nvPr/>
        </p:nvCxnSpPr>
        <p:spPr>
          <a:xfrm>
            <a:off x="185738" y="164308"/>
            <a:ext cx="885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47"/>
          <p:cNvSpPr/>
          <p:nvPr/>
        </p:nvSpPr>
        <p:spPr>
          <a:xfrm>
            <a:off x="74990" y="64294"/>
            <a:ext cx="89940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63" name="Google Shape;1663;p147"/>
          <p:cNvSpPr txBox="1"/>
          <p:nvPr>
            <p:ph type="ctrTitle"/>
          </p:nvPr>
        </p:nvSpPr>
        <p:spPr>
          <a:xfrm>
            <a:off x="125343" y="-62507"/>
            <a:ext cx="86328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How to run multiple commands in a running container without login inside </a:t>
            </a:r>
            <a:endParaRPr sz="4800">
              <a:solidFill>
                <a:srgbClr val="083C92"/>
              </a:solidFill>
              <a:latin typeface="Times New Roman"/>
              <a:ea typeface="Times New Roman"/>
              <a:cs typeface="Times New Roman"/>
              <a:sym typeface="Times New Roman"/>
            </a:endParaRPr>
          </a:p>
        </p:txBody>
      </p:sp>
      <p:pic>
        <p:nvPicPr>
          <p:cNvPr id="1664" name="Google Shape;1664;p147"/>
          <p:cNvPicPr preferRelativeResize="0"/>
          <p:nvPr/>
        </p:nvPicPr>
        <p:blipFill rotWithShape="1">
          <a:blip r:embed="rId3">
            <a:alphaModFix/>
          </a:blip>
          <a:srcRect b="0" l="0" r="0" t="0"/>
          <a:stretch/>
        </p:blipFill>
        <p:spPr>
          <a:xfrm>
            <a:off x="7841080" y="4484345"/>
            <a:ext cx="1185068" cy="491182"/>
          </a:xfrm>
          <a:prstGeom prst="rect">
            <a:avLst/>
          </a:prstGeom>
          <a:noFill/>
          <a:ln>
            <a:noFill/>
          </a:ln>
        </p:spPr>
      </p:pic>
      <p:sp>
        <p:nvSpPr>
          <p:cNvPr id="1665" name="Google Shape;1665;p147"/>
          <p:cNvSpPr txBox="1"/>
          <p:nvPr/>
        </p:nvSpPr>
        <p:spPr>
          <a:xfrm>
            <a:off x="293666" y="878785"/>
            <a:ext cx="78879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exec –it [container name or container ID]  bash –c “ [command 1]  ; [command 2] …….. ;  [command n]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NOT take you inside the running container but will run the indicated  commands for you </a:t>
            </a:r>
            <a:endParaRPr b="0" i="0" sz="1200" u="none" cap="none" strike="noStrike">
              <a:solidFill>
                <a:srgbClr val="0C0C0C"/>
              </a:solidFill>
              <a:latin typeface="Times New Roman"/>
              <a:ea typeface="Times New Roman"/>
              <a:cs typeface="Times New Roman"/>
              <a:sym typeface="Times New Roman"/>
            </a:endParaRPr>
          </a:p>
        </p:txBody>
      </p:sp>
      <p:pic>
        <p:nvPicPr>
          <p:cNvPr id="1666" name="Google Shape;1666;p147"/>
          <p:cNvPicPr preferRelativeResize="0"/>
          <p:nvPr/>
        </p:nvPicPr>
        <p:blipFill rotWithShape="1">
          <a:blip r:embed="rId4">
            <a:alphaModFix/>
          </a:blip>
          <a:srcRect b="0" l="0" r="0" t="0"/>
          <a:stretch/>
        </p:blipFill>
        <p:spPr>
          <a:xfrm>
            <a:off x="547843" y="1769750"/>
            <a:ext cx="7787894" cy="2049261"/>
          </a:xfrm>
          <a:prstGeom prst="rect">
            <a:avLst/>
          </a:prstGeom>
          <a:noFill/>
          <a:ln>
            <a:noFill/>
          </a:ln>
        </p:spPr>
      </p:pic>
      <p:sp>
        <p:nvSpPr>
          <p:cNvPr id="1667" name="Google Shape;1667;p147"/>
          <p:cNvSpPr/>
          <p:nvPr/>
        </p:nvSpPr>
        <p:spPr>
          <a:xfrm>
            <a:off x="1047532" y="3761529"/>
            <a:ext cx="55635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commands are separated by a semicolon (;)</a:t>
            </a:r>
            <a:endParaRPr b="1" i="0" sz="1100" u="none" cap="none" strike="noStrike">
              <a:solidFill>
                <a:srgbClr val="083C92"/>
              </a:solidFill>
              <a:latin typeface="Times New Roman"/>
              <a:ea typeface="Times New Roman"/>
              <a:cs typeface="Times New Roman"/>
              <a:sym typeface="Times New Roman"/>
            </a:endParaRPr>
          </a:p>
        </p:txBody>
      </p:sp>
      <p:cxnSp>
        <p:nvCxnSpPr>
          <p:cNvPr id="1668" name="Google Shape;1668;p147"/>
          <p:cNvCxnSpPr/>
          <p:nvPr/>
        </p:nvCxnSpPr>
        <p:spPr>
          <a:xfrm>
            <a:off x="192879" y="143837"/>
            <a:ext cx="885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48"/>
          <p:cNvSpPr/>
          <p:nvPr/>
        </p:nvSpPr>
        <p:spPr>
          <a:xfrm>
            <a:off x="92792" y="50006"/>
            <a:ext cx="8958300" cy="5029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74" name="Google Shape;1674;p148"/>
          <p:cNvSpPr txBox="1"/>
          <p:nvPr>
            <p:ph type="ctrTitle"/>
          </p:nvPr>
        </p:nvSpPr>
        <p:spPr>
          <a:xfrm>
            <a:off x="92792" y="-71099"/>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List all running containers </a:t>
            </a:r>
            <a:endParaRPr b="1" sz="4800">
              <a:solidFill>
                <a:srgbClr val="083C92"/>
              </a:solidFill>
              <a:latin typeface="Times New Roman"/>
              <a:ea typeface="Times New Roman"/>
              <a:cs typeface="Times New Roman"/>
              <a:sym typeface="Times New Roman"/>
            </a:endParaRPr>
          </a:p>
        </p:txBody>
      </p:sp>
      <p:pic>
        <p:nvPicPr>
          <p:cNvPr id="1675" name="Google Shape;1675;p148"/>
          <p:cNvPicPr preferRelativeResize="0"/>
          <p:nvPr/>
        </p:nvPicPr>
        <p:blipFill rotWithShape="1">
          <a:blip r:embed="rId3">
            <a:alphaModFix/>
          </a:blip>
          <a:srcRect b="0" l="0" r="0" t="0"/>
          <a:stretch/>
        </p:blipFill>
        <p:spPr>
          <a:xfrm>
            <a:off x="7759479" y="4413930"/>
            <a:ext cx="1185068" cy="491182"/>
          </a:xfrm>
          <a:prstGeom prst="rect">
            <a:avLst/>
          </a:prstGeom>
          <a:noFill/>
          <a:ln>
            <a:noFill/>
          </a:ln>
        </p:spPr>
      </p:pic>
      <p:sp>
        <p:nvSpPr>
          <p:cNvPr id="1676" name="Google Shape;1676;p148"/>
          <p:cNvSpPr txBox="1"/>
          <p:nvPr/>
        </p:nvSpPr>
        <p:spPr>
          <a:xfrm>
            <a:off x="264322" y="787800"/>
            <a:ext cx="37131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 docker ps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500"/>
              <a:buFont typeface="Arial"/>
              <a:buNone/>
            </a:pPr>
            <a:r>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Docker display all running containers ONLY</a:t>
            </a:r>
            <a:endParaRPr i="0" u="none" cap="none" strike="noStrike">
              <a:solidFill>
                <a:srgbClr val="0C0C0C"/>
              </a:solidFill>
              <a:latin typeface="Times New Roman"/>
              <a:ea typeface="Times New Roman"/>
              <a:cs typeface="Times New Roman"/>
              <a:sym typeface="Times New Roman"/>
            </a:endParaRPr>
          </a:p>
        </p:txBody>
      </p:sp>
      <p:pic>
        <p:nvPicPr>
          <p:cNvPr id="1677" name="Google Shape;1677;p148"/>
          <p:cNvPicPr preferRelativeResize="0"/>
          <p:nvPr/>
        </p:nvPicPr>
        <p:blipFill rotWithShape="1">
          <a:blip r:embed="rId4">
            <a:alphaModFix/>
          </a:blip>
          <a:srcRect b="0" l="0" r="0" t="0"/>
          <a:stretch/>
        </p:blipFill>
        <p:spPr>
          <a:xfrm>
            <a:off x="372443" y="1759287"/>
            <a:ext cx="7979569" cy="1420357"/>
          </a:xfrm>
          <a:prstGeom prst="rect">
            <a:avLst/>
          </a:prstGeom>
          <a:noFill/>
          <a:ln>
            <a:noFill/>
          </a:ln>
        </p:spPr>
      </p:pic>
      <p:sp>
        <p:nvSpPr>
          <p:cNvPr id="1678" name="Google Shape;1678;p148"/>
          <p:cNvSpPr/>
          <p:nvPr/>
        </p:nvSpPr>
        <p:spPr>
          <a:xfrm>
            <a:off x="518660" y="3179644"/>
            <a:ext cx="71427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all container status are “UP” meaning they are in running state</a:t>
            </a:r>
            <a:endParaRPr b="1" i="0" sz="1100" u="none" cap="none" strike="noStrike">
              <a:solidFill>
                <a:srgbClr val="083C92"/>
              </a:solidFill>
              <a:latin typeface="Times New Roman"/>
              <a:ea typeface="Times New Roman"/>
              <a:cs typeface="Times New Roman"/>
              <a:sym typeface="Times New Roman"/>
            </a:endParaRPr>
          </a:p>
        </p:txBody>
      </p:sp>
      <p:cxnSp>
        <p:nvCxnSpPr>
          <p:cNvPr id="1679" name="Google Shape;1679;p148"/>
          <p:cNvCxnSpPr/>
          <p:nvPr/>
        </p:nvCxnSpPr>
        <p:spPr>
          <a:xfrm>
            <a:off x="178594" y="158125"/>
            <a:ext cx="9216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9"/>
          <p:cNvSpPr txBox="1"/>
          <p:nvPr>
            <p:ph type="ctrTitle"/>
          </p:nvPr>
        </p:nvSpPr>
        <p:spPr>
          <a:xfrm>
            <a:off x="125342" y="-7144"/>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List all containers (Running and exited containers)</a:t>
            </a:r>
            <a:endParaRPr sz="4800">
              <a:solidFill>
                <a:srgbClr val="083C92"/>
              </a:solidFill>
              <a:latin typeface="Times New Roman"/>
              <a:ea typeface="Times New Roman"/>
              <a:cs typeface="Times New Roman"/>
              <a:sym typeface="Times New Roman"/>
            </a:endParaRPr>
          </a:p>
        </p:txBody>
      </p:sp>
      <p:pic>
        <p:nvPicPr>
          <p:cNvPr id="1685" name="Google Shape;1685;p149"/>
          <p:cNvPicPr preferRelativeResize="0"/>
          <p:nvPr/>
        </p:nvPicPr>
        <p:blipFill rotWithShape="1">
          <a:blip r:embed="rId3">
            <a:alphaModFix/>
          </a:blip>
          <a:srcRect b="0" l="0" r="0" t="0"/>
          <a:stretch/>
        </p:blipFill>
        <p:spPr>
          <a:xfrm>
            <a:off x="7816059" y="4468816"/>
            <a:ext cx="1185068" cy="491182"/>
          </a:xfrm>
          <a:prstGeom prst="rect">
            <a:avLst/>
          </a:prstGeom>
          <a:noFill/>
          <a:ln>
            <a:noFill/>
          </a:ln>
        </p:spPr>
      </p:pic>
      <p:sp>
        <p:nvSpPr>
          <p:cNvPr id="1686" name="Google Shape;1686;p149"/>
          <p:cNvSpPr txBox="1"/>
          <p:nvPr/>
        </p:nvSpPr>
        <p:spPr>
          <a:xfrm>
            <a:off x="278607" y="850207"/>
            <a:ext cx="6450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ps -a</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display all containers</a:t>
            </a:r>
            <a:endParaRPr b="0" i="0" sz="1200" u="none" cap="none" strike="noStrike">
              <a:solidFill>
                <a:srgbClr val="0C0C0C"/>
              </a:solidFill>
              <a:latin typeface="Times New Roman"/>
              <a:ea typeface="Times New Roman"/>
              <a:cs typeface="Times New Roman"/>
              <a:sym typeface="Times New Roman"/>
            </a:endParaRPr>
          </a:p>
        </p:txBody>
      </p:sp>
      <p:pic>
        <p:nvPicPr>
          <p:cNvPr id="1687" name="Google Shape;1687;p149"/>
          <p:cNvPicPr preferRelativeResize="0"/>
          <p:nvPr/>
        </p:nvPicPr>
        <p:blipFill rotWithShape="1">
          <a:blip r:embed="rId4">
            <a:alphaModFix/>
          </a:blip>
          <a:srcRect b="0" l="0" r="0" t="0"/>
          <a:stretch/>
        </p:blipFill>
        <p:spPr>
          <a:xfrm>
            <a:off x="335757" y="1907449"/>
            <a:ext cx="8343900" cy="1242874"/>
          </a:xfrm>
          <a:prstGeom prst="rect">
            <a:avLst/>
          </a:prstGeom>
          <a:noFill/>
          <a:ln>
            <a:noFill/>
          </a:ln>
        </p:spPr>
      </p:pic>
      <p:sp>
        <p:nvSpPr>
          <p:cNvPr id="1688" name="Google Shape;1688;p149"/>
          <p:cNvSpPr/>
          <p:nvPr/>
        </p:nvSpPr>
        <p:spPr>
          <a:xfrm>
            <a:off x="343298" y="3223493"/>
            <a:ext cx="8065200" cy="780300"/>
          </a:xfrm>
          <a:prstGeom prst="round2SameRect">
            <a:avLst>
              <a:gd fmla="val 16667" name="adj1"/>
              <a:gd fmla="val 0" name="adj2"/>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83C92"/>
                </a:solidFill>
                <a:latin typeface="Times New Roman"/>
                <a:ea typeface="Times New Roman"/>
                <a:cs typeface="Times New Roman"/>
                <a:sym typeface="Times New Roman"/>
              </a:rPr>
              <a:t>Notice that all container status are “UP or Exited” meaning “docker ps –a” will display all </a:t>
            </a:r>
            <a:endParaRPr b="1" i="0" sz="1100" u="none" cap="none" strike="noStrike">
              <a:solidFill>
                <a:srgbClr val="083C92"/>
              </a:solidFill>
              <a:latin typeface="Times New Roman"/>
              <a:ea typeface="Times New Roman"/>
              <a:cs typeface="Times New Roman"/>
              <a:sym typeface="Times New Roman"/>
            </a:endParaRPr>
          </a:p>
        </p:txBody>
      </p:sp>
      <p:cxnSp>
        <p:nvCxnSpPr>
          <p:cNvPr id="1689" name="Google Shape;1689;p149"/>
          <p:cNvCxnSpPr/>
          <p:nvPr/>
        </p:nvCxnSpPr>
        <p:spPr>
          <a:xfrm>
            <a:off x="200024" y="185739"/>
            <a:ext cx="814500" cy="0"/>
          </a:xfrm>
          <a:prstGeom prst="straightConnector1">
            <a:avLst/>
          </a:prstGeom>
          <a:noFill/>
          <a:ln cap="flat" cmpd="sng" w="19050">
            <a:solidFill>
              <a:srgbClr val="083C92"/>
            </a:solidFill>
            <a:prstDash val="solid"/>
            <a:round/>
            <a:headEnd len="sm" w="sm" type="none"/>
            <a:tailEnd len="sm" w="sm" type="none"/>
          </a:ln>
        </p:spPr>
      </p:cxnSp>
      <p:sp>
        <p:nvSpPr>
          <p:cNvPr id="1690" name="Google Shape;1690;p149"/>
          <p:cNvSpPr/>
          <p:nvPr/>
        </p:nvSpPr>
        <p:spPr>
          <a:xfrm>
            <a:off x="57150" y="50006"/>
            <a:ext cx="9022500" cy="5022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50"/>
          <p:cNvSpPr/>
          <p:nvPr/>
        </p:nvSpPr>
        <p:spPr>
          <a:xfrm>
            <a:off x="50006" y="50006"/>
            <a:ext cx="9015300" cy="5036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96" name="Google Shape;1696;p150"/>
          <p:cNvPicPr preferRelativeResize="0"/>
          <p:nvPr/>
        </p:nvPicPr>
        <p:blipFill rotWithShape="1">
          <a:blip r:embed="rId3">
            <a:alphaModFix/>
          </a:blip>
          <a:srcRect b="0" l="0" r="0" t="0"/>
          <a:stretch/>
        </p:blipFill>
        <p:spPr>
          <a:xfrm>
            <a:off x="170882" y="2073906"/>
            <a:ext cx="6346069" cy="2687191"/>
          </a:xfrm>
          <a:prstGeom prst="rect">
            <a:avLst/>
          </a:prstGeom>
          <a:noFill/>
          <a:ln>
            <a:noFill/>
          </a:ln>
        </p:spPr>
      </p:pic>
      <p:sp>
        <p:nvSpPr>
          <p:cNvPr id="1697" name="Google Shape;1697;p150"/>
          <p:cNvSpPr txBox="1"/>
          <p:nvPr>
            <p:ph type="ctrTitle"/>
          </p:nvPr>
        </p:nvSpPr>
        <p:spPr>
          <a:xfrm>
            <a:off x="170882" y="-15654"/>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containers</a:t>
            </a:r>
            <a:endParaRPr sz="4800">
              <a:solidFill>
                <a:srgbClr val="083C92"/>
              </a:solidFill>
              <a:latin typeface="Times New Roman"/>
              <a:ea typeface="Times New Roman"/>
              <a:cs typeface="Times New Roman"/>
              <a:sym typeface="Times New Roman"/>
            </a:endParaRPr>
          </a:p>
        </p:txBody>
      </p:sp>
      <p:pic>
        <p:nvPicPr>
          <p:cNvPr id="1698" name="Google Shape;1698;p150"/>
          <p:cNvPicPr preferRelativeResize="0"/>
          <p:nvPr/>
        </p:nvPicPr>
        <p:blipFill rotWithShape="1">
          <a:blip r:embed="rId4">
            <a:alphaModFix/>
          </a:blip>
          <a:srcRect b="0" l="0" r="0" t="0"/>
          <a:stretch/>
        </p:blipFill>
        <p:spPr>
          <a:xfrm>
            <a:off x="7788052" y="4450604"/>
            <a:ext cx="1185068" cy="491182"/>
          </a:xfrm>
          <a:prstGeom prst="rect">
            <a:avLst/>
          </a:prstGeom>
          <a:noFill/>
          <a:ln>
            <a:noFill/>
          </a:ln>
        </p:spPr>
      </p:pic>
      <p:sp>
        <p:nvSpPr>
          <p:cNvPr id="1699" name="Google Shape;1699;p150"/>
          <p:cNvSpPr txBox="1"/>
          <p:nvPr/>
        </p:nvSpPr>
        <p:spPr>
          <a:xfrm>
            <a:off x="189542" y="615458"/>
            <a:ext cx="6450000" cy="1343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rm –f [ container name] …………….. [ container name]</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Or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rm –f [ container ID] …………….. [ container ID]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indicated containers</a:t>
            </a:r>
            <a:endParaRPr b="0" i="0" sz="1100" u="none" cap="none" strike="noStrike">
              <a:solidFill>
                <a:srgbClr val="0C0C0C"/>
              </a:solidFill>
              <a:latin typeface="Times New Roman"/>
              <a:ea typeface="Times New Roman"/>
              <a:cs typeface="Times New Roman"/>
              <a:sym typeface="Times New Roman"/>
            </a:endParaRPr>
          </a:p>
        </p:txBody>
      </p:sp>
      <p:sp>
        <p:nvSpPr>
          <p:cNvPr id="1700" name="Google Shape;1700;p150"/>
          <p:cNvSpPr/>
          <p:nvPr/>
        </p:nvSpPr>
        <p:spPr>
          <a:xfrm>
            <a:off x="6396375" y="393974"/>
            <a:ext cx="2511900" cy="34734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Notice that I was able to remove containers by names or ID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If you want to use containers ID you can use only the first few digit of the container ID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$docker rm –f 415ddcfg415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Will work same as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$docker rm 415</a:t>
            </a:r>
            <a:endParaRPr b="0" i="0" sz="1400" u="none" cap="none" strike="noStrike">
              <a:solidFill>
                <a:srgbClr val="0C0C0C"/>
              </a:solidFill>
              <a:latin typeface="Times New Roman"/>
              <a:ea typeface="Times New Roman"/>
              <a:cs typeface="Times New Roman"/>
              <a:sym typeface="Times New Roman"/>
            </a:endParaRPr>
          </a:p>
        </p:txBody>
      </p:sp>
      <p:cxnSp>
        <p:nvCxnSpPr>
          <p:cNvPr id="1701" name="Google Shape;1701;p150"/>
          <p:cNvCxnSpPr/>
          <p:nvPr/>
        </p:nvCxnSpPr>
        <p:spPr>
          <a:xfrm>
            <a:off x="249466" y="207169"/>
            <a:ext cx="8151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51"/>
          <p:cNvSpPr/>
          <p:nvPr/>
        </p:nvSpPr>
        <p:spPr>
          <a:xfrm>
            <a:off x="64294" y="57150"/>
            <a:ext cx="9015300" cy="5000700"/>
          </a:xfrm>
          <a:prstGeom prst="rect">
            <a:avLst/>
          </a:prstGeom>
          <a:noFill/>
          <a:ln cap="flat" cmpd="sng" w="1905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07" name="Google Shape;1707;p151"/>
          <p:cNvSpPr txBox="1"/>
          <p:nvPr>
            <p:ph type="ctrTitle"/>
          </p:nvPr>
        </p:nvSpPr>
        <p:spPr>
          <a:xfrm>
            <a:off x="142878" y="-14288"/>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Stop running container(s)</a:t>
            </a:r>
            <a:endParaRPr sz="4800">
              <a:solidFill>
                <a:srgbClr val="083C92"/>
              </a:solidFill>
              <a:latin typeface="Times New Roman"/>
              <a:ea typeface="Times New Roman"/>
              <a:cs typeface="Times New Roman"/>
              <a:sym typeface="Times New Roman"/>
            </a:endParaRPr>
          </a:p>
        </p:txBody>
      </p:sp>
      <p:pic>
        <p:nvPicPr>
          <p:cNvPr id="1708" name="Google Shape;1708;p151"/>
          <p:cNvPicPr preferRelativeResize="0"/>
          <p:nvPr/>
        </p:nvPicPr>
        <p:blipFill rotWithShape="1">
          <a:blip r:embed="rId3">
            <a:alphaModFix/>
          </a:blip>
          <a:srcRect b="0" l="0" r="0" t="0"/>
          <a:stretch/>
        </p:blipFill>
        <p:spPr>
          <a:xfrm>
            <a:off x="7542408" y="4391419"/>
            <a:ext cx="1185068" cy="491182"/>
          </a:xfrm>
          <a:prstGeom prst="rect">
            <a:avLst/>
          </a:prstGeom>
          <a:noFill/>
          <a:ln>
            <a:noFill/>
          </a:ln>
        </p:spPr>
      </p:pic>
      <p:sp>
        <p:nvSpPr>
          <p:cNvPr id="1709" name="Google Shape;1709;p151"/>
          <p:cNvSpPr txBox="1"/>
          <p:nvPr/>
        </p:nvSpPr>
        <p:spPr>
          <a:xfrm>
            <a:off x="235748" y="759475"/>
            <a:ext cx="46245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stop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stop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stop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10" name="Google Shape;1710;p151"/>
          <p:cNvSpPr/>
          <p:nvPr/>
        </p:nvSpPr>
        <p:spPr>
          <a:xfrm>
            <a:off x="5819600" y="876725"/>
            <a:ext cx="2620800" cy="24183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stop a container, use the docker stop command with either the container id or container name. </a:t>
            </a:r>
            <a:endParaRPr b="0" i="0" sz="1100" u="none" cap="none" strike="noStrike">
              <a:solidFill>
                <a:srgbClr val="0C0C0C"/>
              </a:solidFill>
              <a:latin typeface="Times New Roman"/>
              <a:ea typeface="Times New Roman"/>
              <a:cs typeface="Times New Roman"/>
              <a:sym typeface="Times New Roman"/>
            </a:endParaRPr>
          </a:p>
        </p:txBody>
      </p:sp>
      <p:sp>
        <p:nvSpPr>
          <p:cNvPr id="1711" name="Google Shape;1711;p151"/>
          <p:cNvSpPr txBox="1"/>
          <p:nvPr/>
        </p:nvSpPr>
        <p:spPr>
          <a:xfrm>
            <a:off x="307802" y="2113619"/>
            <a:ext cx="3988200" cy="1181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f8c52bedeecc</a:t>
            </a:r>
            <a:endParaRPr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f8c52bedeecc dgfbfhsb dhdd ddddd</a:t>
            </a:r>
            <a:endParaRPr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a:t>
            </a:r>
            <a:endParaRPr i="0" sz="1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
              <a:buFont typeface="Arial"/>
              <a:buNone/>
            </a:pPr>
            <a:r>
              <a:t/>
            </a:r>
            <a:endParaRPr i="0" sz="1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C0C0C"/>
                </a:solidFill>
                <a:latin typeface="Times New Roman"/>
                <a:ea typeface="Times New Roman"/>
                <a:cs typeface="Times New Roman"/>
                <a:sym typeface="Times New Roman"/>
              </a:rPr>
              <a:t>$ docker stop  </a:t>
            </a:r>
            <a:r>
              <a:rPr lang="en">
                <a:solidFill>
                  <a:srgbClr val="0C0C0C"/>
                </a:solidFill>
                <a:latin typeface="Times New Roman"/>
                <a:ea typeface="Times New Roman"/>
                <a:cs typeface="Times New Roman"/>
                <a:sym typeface="Times New Roman"/>
              </a:rPr>
              <a:t>ubuntu</a:t>
            </a:r>
            <a:r>
              <a:rPr i="0" lang="en" sz="1400" u="none" cap="none" strike="noStrike">
                <a:solidFill>
                  <a:srgbClr val="0C0C0C"/>
                </a:solidFill>
                <a:latin typeface="Times New Roman"/>
                <a:ea typeface="Times New Roman"/>
                <a:cs typeface="Times New Roman"/>
                <a:sym typeface="Times New Roman"/>
              </a:rPr>
              <a:t> </a:t>
            </a:r>
            <a:r>
              <a:rPr lang="en">
                <a:solidFill>
                  <a:srgbClr val="0C0C0C"/>
                </a:solidFill>
                <a:latin typeface="Times New Roman"/>
                <a:ea typeface="Times New Roman"/>
                <a:cs typeface="Times New Roman"/>
                <a:sym typeface="Times New Roman"/>
              </a:rPr>
              <a:t>httpd msql</a:t>
            </a:r>
            <a:r>
              <a:rPr i="0" lang="en" sz="1400" u="none" cap="none" strike="noStrike">
                <a:solidFill>
                  <a:srgbClr val="0C0C0C"/>
                </a:solidFill>
                <a:latin typeface="Times New Roman"/>
                <a:ea typeface="Times New Roman"/>
                <a:cs typeface="Times New Roman"/>
                <a:sym typeface="Times New Roman"/>
              </a:rPr>
              <a:t> </a:t>
            </a:r>
            <a:endParaRPr i="0" sz="1100" u="none" cap="none" strike="noStrike">
              <a:solidFill>
                <a:srgbClr val="0C0C0C"/>
              </a:solidFill>
              <a:latin typeface="Times New Roman"/>
              <a:ea typeface="Times New Roman"/>
              <a:cs typeface="Times New Roman"/>
              <a:sym typeface="Times New Roman"/>
            </a:endParaRPr>
          </a:p>
        </p:txBody>
      </p:sp>
      <p:cxnSp>
        <p:nvCxnSpPr>
          <p:cNvPr id="1712" name="Google Shape;1712;p151"/>
          <p:cNvCxnSpPr/>
          <p:nvPr/>
        </p:nvCxnSpPr>
        <p:spPr>
          <a:xfrm>
            <a:off x="235744" y="212382"/>
            <a:ext cx="7572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52"/>
          <p:cNvSpPr/>
          <p:nvPr/>
        </p:nvSpPr>
        <p:spPr>
          <a:xfrm>
            <a:off x="92869" y="57150"/>
            <a:ext cx="8986800" cy="50220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18" name="Google Shape;1718;p152"/>
          <p:cNvSpPr txBox="1"/>
          <p:nvPr>
            <p:ph type="ctrTitle"/>
          </p:nvPr>
        </p:nvSpPr>
        <p:spPr>
          <a:xfrm>
            <a:off x="266385" y="331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start stopped container(s)</a:t>
            </a:r>
            <a:endParaRPr sz="4800">
              <a:solidFill>
                <a:srgbClr val="083C92"/>
              </a:solidFill>
              <a:latin typeface="Times New Roman"/>
              <a:ea typeface="Times New Roman"/>
              <a:cs typeface="Times New Roman"/>
              <a:sym typeface="Times New Roman"/>
            </a:endParaRPr>
          </a:p>
        </p:txBody>
      </p:sp>
      <p:pic>
        <p:nvPicPr>
          <p:cNvPr id="1719" name="Google Shape;1719;p152"/>
          <p:cNvPicPr preferRelativeResize="0"/>
          <p:nvPr/>
        </p:nvPicPr>
        <p:blipFill rotWithShape="1">
          <a:blip r:embed="rId3">
            <a:alphaModFix/>
          </a:blip>
          <a:srcRect b="0" l="0" r="0" t="0"/>
          <a:stretch/>
        </p:blipFill>
        <p:spPr>
          <a:xfrm>
            <a:off x="7647948" y="4415830"/>
            <a:ext cx="1185068" cy="491182"/>
          </a:xfrm>
          <a:prstGeom prst="rect">
            <a:avLst/>
          </a:prstGeom>
          <a:noFill/>
          <a:ln>
            <a:noFill/>
          </a:ln>
        </p:spPr>
      </p:pic>
      <p:sp>
        <p:nvSpPr>
          <p:cNvPr id="1720" name="Google Shape;1720;p152"/>
          <p:cNvSpPr txBox="1"/>
          <p:nvPr/>
        </p:nvSpPr>
        <p:spPr>
          <a:xfrm>
            <a:off x="322653" y="712050"/>
            <a:ext cx="41076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start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21" name="Google Shape;1721;p152"/>
          <p:cNvSpPr/>
          <p:nvPr/>
        </p:nvSpPr>
        <p:spPr>
          <a:xfrm>
            <a:off x="5116450" y="1208400"/>
            <a:ext cx="2620800" cy="18717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start  a container, use the docker start command with either the container id or container name. </a:t>
            </a:r>
            <a:endParaRPr b="0" i="0" sz="1100" u="none" cap="none" strike="noStrike">
              <a:solidFill>
                <a:srgbClr val="0C0C0C"/>
              </a:solidFill>
              <a:latin typeface="Times New Roman"/>
              <a:ea typeface="Times New Roman"/>
              <a:cs typeface="Times New Roman"/>
              <a:sym typeface="Times New Roman"/>
            </a:endParaRPr>
          </a:p>
        </p:txBody>
      </p:sp>
      <p:sp>
        <p:nvSpPr>
          <p:cNvPr id="1722" name="Google Shape;1722;p152"/>
          <p:cNvSpPr txBox="1"/>
          <p:nvPr/>
        </p:nvSpPr>
        <p:spPr>
          <a:xfrm>
            <a:off x="310975" y="2056475"/>
            <a:ext cx="41076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f8c52bedeecc</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f8c52bedeecc dgfbfhsb dhdd ddddd</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 docker start  </a:t>
            </a:r>
            <a:r>
              <a:rPr lang="en">
                <a:solidFill>
                  <a:srgbClr val="0C0C0C"/>
                </a:solidFill>
                <a:latin typeface="Times New Roman"/>
                <a:ea typeface="Times New Roman"/>
                <a:cs typeface="Times New Roman"/>
                <a:sym typeface="Times New Roman"/>
              </a:rPr>
              <a:t>ubuntu httpd msql </a:t>
            </a:r>
            <a:endParaRPr b="0" i="0" sz="1200" u="none" cap="none" strike="noStrike">
              <a:solidFill>
                <a:srgbClr val="000000"/>
              </a:solidFill>
              <a:latin typeface="Times New Roman"/>
              <a:ea typeface="Times New Roman"/>
              <a:cs typeface="Times New Roman"/>
              <a:sym typeface="Times New Roman"/>
            </a:endParaRPr>
          </a:p>
        </p:txBody>
      </p:sp>
      <p:cxnSp>
        <p:nvCxnSpPr>
          <p:cNvPr id="1723" name="Google Shape;1723;p152"/>
          <p:cNvCxnSpPr/>
          <p:nvPr/>
        </p:nvCxnSpPr>
        <p:spPr>
          <a:xfrm>
            <a:off x="310986" y="232492"/>
            <a:ext cx="7821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050" u="none" cap="none" strike="noStrike">
              <a:solidFill>
                <a:schemeClr val="lt1"/>
              </a:solidFill>
            </a:endParaRPr>
          </a:p>
        </p:txBody>
      </p:sp>
      <p:sp>
        <p:nvSpPr>
          <p:cNvPr id="191" name="Google Shape;191;p2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Hypervisor </a:t>
            </a:r>
            <a:r>
              <a:rPr b="1" lang="en" sz="1800">
                <a:solidFill>
                  <a:srgbClr val="0B5394"/>
                </a:solidFill>
                <a:latin typeface="Roboto"/>
                <a:ea typeface="Roboto"/>
                <a:cs typeface="Roboto"/>
                <a:sym typeface="Roboto"/>
              </a:rPr>
              <a:t>Tools</a:t>
            </a:r>
            <a:endParaRPr b="1" sz="1800">
              <a:solidFill>
                <a:srgbClr val="0B5394"/>
              </a:solidFill>
            </a:endParaRPr>
          </a:p>
        </p:txBody>
      </p:sp>
      <p:cxnSp>
        <p:nvCxnSpPr>
          <p:cNvPr id="192" name="Google Shape;192;p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3" name="Google Shape;193;p2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4" name="Google Shape;194;p27"/>
          <p:cNvPicPr preferRelativeResize="0"/>
          <p:nvPr/>
        </p:nvPicPr>
        <p:blipFill rotWithShape="1">
          <a:blip r:embed="rId4">
            <a:alphaModFix/>
          </a:blip>
          <a:srcRect b="9433" l="0" r="2959" t="19422"/>
          <a:stretch/>
        </p:blipFill>
        <p:spPr>
          <a:xfrm>
            <a:off x="331900" y="759562"/>
            <a:ext cx="3726279" cy="1595137"/>
          </a:xfrm>
          <a:prstGeom prst="rect">
            <a:avLst/>
          </a:prstGeom>
          <a:noFill/>
          <a:ln>
            <a:noFill/>
          </a:ln>
        </p:spPr>
      </p:pic>
      <p:pic>
        <p:nvPicPr>
          <p:cNvPr id="195" name="Google Shape;195;p27"/>
          <p:cNvPicPr preferRelativeResize="0"/>
          <p:nvPr/>
        </p:nvPicPr>
        <p:blipFill rotWithShape="1">
          <a:blip r:embed="rId5">
            <a:alphaModFix/>
          </a:blip>
          <a:srcRect b="5647" l="2662" r="2917" t="5691"/>
          <a:stretch/>
        </p:blipFill>
        <p:spPr>
          <a:xfrm>
            <a:off x="331900" y="2912000"/>
            <a:ext cx="3992000" cy="1776050"/>
          </a:xfrm>
          <a:prstGeom prst="rect">
            <a:avLst/>
          </a:prstGeom>
          <a:noFill/>
          <a:ln>
            <a:noFill/>
          </a:ln>
        </p:spPr>
      </p:pic>
      <p:sp>
        <p:nvSpPr>
          <p:cNvPr id="196" name="Google Shape;196;p27"/>
          <p:cNvSpPr txBox="1"/>
          <p:nvPr/>
        </p:nvSpPr>
        <p:spPr>
          <a:xfrm>
            <a:off x="4737375" y="3173000"/>
            <a:ext cx="4045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VirtualBox is a type 2 hypervisor and it is free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Vmware workstation is a </a:t>
            </a:r>
            <a:r>
              <a:rPr lang="en">
                <a:solidFill>
                  <a:schemeClr val="dk1"/>
                </a:solidFill>
                <a:latin typeface="Times New Roman"/>
                <a:ea typeface="Times New Roman"/>
                <a:cs typeface="Times New Roman"/>
                <a:sym typeface="Times New Roman"/>
              </a:rPr>
              <a:t>type 2 hypervisor and it is license</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Vmware ESXI is a type 1 hypervisor and it is license</a:t>
            </a:r>
            <a:endParaRPr/>
          </a:p>
        </p:txBody>
      </p:sp>
      <p:pic>
        <p:nvPicPr>
          <p:cNvPr id="197" name="Google Shape;197;p27"/>
          <p:cNvPicPr preferRelativeResize="0"/>
          <p:nvPr/>
        </p:nvPicPr>
        <p:blipFill>
          <a:blip r:embed="rId6">
            <a:alphaModFix/>
          </a:blip>
          <a:stretch>
            <a:fillRect/>
          </a:stretch>
        </p:blipFill>
        <p:spPr>
          <a:xfrm>
            <a:off x="4866500" y="267950"/>
            <a:ext cx="1928775" cy="1925551"/>
          </a:xfrm>
          <a:prstGeom prst="rect">
            <a:avLst/>
          </a:prstGeom>
          <a:noFill/>
          <a:ln>
            <a:noFill/>
          </a:ln>
        </p:spPr>
      </p:pic>
      <p:sp>
        <p:nvSpPr>
          <p:cNvPr id="198" name="Google Shape;198;p27"/>
          <p:cNvSpPr txBox="1"/>
          <p:nvPr/>
        </p:nvSpPr>
        <p:spPr>
          <a:xfrm>
            <a:off x="4737375" y="2236425"/>
            <a:ext cx="251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1155CC"/>
                </a:solidFill>
                <a:latin typeface="Times New Roman"/>
                <a:ea typeface="Times New Roman"/>
                <a:cs typeface="Times New Roman"/>
                <a:sym typeface="Times New Roman"/>
              </a:rPr>
              <a:t>Vmware Workstation Pro</a:t>
            </a:r>
            <a:endParaRPr b="1" sz="1600">
              <a:solidFill>
                <a:srgbClr val="1155CC"/>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53"/>
          <p:cNvSpPr/>
          <p:nvPr/>
        </p:nvSpPr>
        <p:spPr>
          <a:xfrm>
            <a:off x="57151" y="64295"/>
            <a:ext cx="90297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29" name="Google Shape;1729;p153"/>
          <p:cNvSpPr txBox="1"/>
          <p:nvPr>
            <p:ph type="ctrTitle"/>
          </p:nvPr>
        </p:nvSpPr>
        <p:spPr>
          <a:xfrm>
            <a:off x="170880" y="-4044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restart stopped or running container(s)</a:t>
            </a:r>
            <a:endParaRPr sz="4800">
              <a:solidFill>
                <a:srgbClr val="083C92"/>
              </a:solidFill>
              <a:latin typeface="Times New Roman"/>
              <a:ea typeface="Times New Roman"/>
              <a:cs typeface="Times New Roman"/>
              <a:sym typeface="Times New Roman"/>
            </a:endParaRPr>
          </a:p>
        </p:txBody>
      </p:sp>
      <p:pic>
        <p:nvPicPr>
          <p:cNvPr id="1730" name="Google Shape;1730;p153"/>
          <p:cNvPicPr preferRelativeResize="0"/>
          <p:nvPr/>
        </p:nvPicPr>
        <p:blipFill rotWithShape="1">
          <a:blip r:embed="rId3">
            <a:alphaModFix/>
          </a:blip>
          <a:srcRect b="0" l="0" r="0" t="0"/>
          <a:stretch/>
        </p:blipFill>
        <p:spPr>
          <a:xfrm>
            <a:off x="7740420" y="4498632"/>
            <a:ext cx="1185068" cy="491182"/>
          </a:xfrm>
          <a:prstGeom prst="rect">
            <a:avLst/>
          </a:prstGeom>
          <a:noFill/>
          <a:ln>
            <a:noFill/>
          </a:ln>
        </p:spPr>
      </p:pic>
      <p:sp>
        <p:nvSpPr>
          <p:cNvPr id="1731" name="Google Shape;1731;p153"/>
          <p:cNvSpPr txBox="1"/>
          <p:nvPr/>
        </p:nvSpPr>
        <p:spPr>
          <a:xfrm>
            <a:off x="278025" y="739175"/>
            <a:ext cx="44133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name] ……………..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start [ container ID] ……………..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restart  indicated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32" name="Google Shape;1732;p153"/>
          <p:cNvSpPr/>
          <p:nvPr/>
        </p:nvSpPr>
        <p:spPr>
          <a:xfrm>
            <a:off x="5547846" y="1015230"/>
            <a:ext cx="2620800" cy="17034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restart means, stop first then start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We can restart a single or multiple containers </a:t>
            </a:r>
            <a:endParaRPr b="0" i="0" sz="1400" u="none" cap="none" strike="noStrike">
              <a:solidFill>
                <a:srgbClr val="0C0C0C"/>
              </a:solidFill>
              <a:latin typeface="Times New Roman"/>
              <a:ea typeface="Times New Roman"/>
              <a:cs typeface="Times New Roman"/>
              <a:sym typeface="Times New Roman"/>
            </a:endParaRPr>
          </a:p>
        </p:txBody>
      </p:sp>
      <p:sp>
        <p:nvSpPr>
          <p:cNvPr id="1733" name="Google Shape;1733;p153"/>
          <p:cNvSpPr txBox="1"/>
          <p:nvPr/>
        </p:nvSpPr>
        <p:spPr>
          <a:xfrm>
            <a:off x="278026" y="2137700"/>
            <a:ext cx="44133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f8c52bedeecc</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f8c52bedeecc dgfbfhsb dhdd ddddd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restart  </a:t>
            </a:r>
            <a:r>
              <a:rPr lang="en">
                <a:solidFill>
                  <a:srgbClr val="0C0C0C"/>
                </a:solidFill>
                <a:latin typeface="Times New Roman"/>
                <a:ea typeface="Times New Roman"/>
                <a:cs typeface="Times New Roman"/>
                <a:sym typeface="Times New Roman"/>
              </a:rPr>
              <a:t>ubuntu httpd msql </a:t>
            </a:r>
            <a:r>
              <a:rPr b="0" i="0" lang="en" sz="1200" u="none" cap="none" strike="noStrike">
                <a:solidFill>
                  <a:srgbClr val="0C0C0C"/>
                </a:solidFill>
                <a:latin typeface="Times New Roman"/>
                <a:ea typeface="Times New Roman"/>
                <a:cs typeface="Times New Roman"/>
                <a:sym typeface="Times New Roman"/>
              </a:rPr>
              <a:t> </a:t>
            </a:r>
            <a:endParaRPr b="0" i="0" sz="1200" u="none" cap="none" strike="noStrike">
              <a:solidFill>
                <a:srgbClr val="0C0C0C"/>
              </a:solidFill>
              <a:latin typeface="Times New Roman"/>
              <a:ea typeface="Times New Roman"/>
              <a:cs typeface="Times New Roman"/>
              <a:sym typeface="Times New Roman"/>
            </a:endParaRPr>
          </a:p>
        </p:txBody>
      </p:sp>
      <p:cxnSp>
        <p:nvCxnSpPr>
          <p:cNvPr id="1734" name="Google Shape;1734;p153"/>
          <p:cNvCxnSpPr/>
          <p:nvPr/>
        </p:nvCxnSpPr>
        <p:spPr>
          <a:xfrm>
            <a:off x="256604" y="207598"/>
            <a:ext cx="736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54"/>
          <p:cNvSpPr/>
          <p:nvPr/>
        </p:nvSpPr>
        <p:spPr>
          <a:xfrm>
            <a:off x="78581" y="82607"/>
            <a:ext cx="8994000" cy="498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40" name="Google Shape;1740;p154"/>
          <p:cNvSpPr txBox="1"/>
          <p:nvPr>
            <p:ph type="ctrTitle"/>
          </p:nvPr>
        </p:nvSpPr>
        <p:spPr>
          <a:xfrm>
            <a:off x="125344" y="-34730"/>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Check the log of a container</a:t>
            </a:r>
            <a:endParaRPr sz="4800">
              <a:solidFill>
                <a:srgbClr val="083C92"/>
              </a:solidFill>
              <a:latin typeface="Times New Roman"/>
              <a:ea typeface="Times New Roman"/>
              <a:cs typeface="Times New Roman"/>
              <a:sym typeface="Times New Roman"/>
            </a:endParaRPr>
          </a:p>
        </p:txBody>
      </p:sp>
      <p:pic>
        <p:nvPicPr>
          <p:cNvPr id="1741" name="Google Shape;1741;p154"/>
          <p:cNvPicPr preferRelativeResize="0"/>
          <p:nvPr/>
        </p:nvPicPr>
        <p:blipFill rotWithShape="1">
          <a:blip r:embed="rId3">
            <a:alphaModFix/>
          </a:blip>
          <a:srcRect b="0" l="0" r="0" t="0"/>
          <a:stretch/>
        </p:blipFill>
        <p:spPr>
          <a:xfrm>
            <a:off x="7788054" y="4484344"/>
            <a:ext cx="1185068" cy="491182"/>
          </a:xfrm>
          <a:prstGeom prst="rect">
            <a:avLst/>
          </a:prstGeom>
          <a:noFill/>
          <a:ln>
            <a:noFill/>
          </a:ln>
        </p:spPr>
      </p:pic>
      <p:sp>
        <p:nvSpPr>
          <p:cNvPr id="1742" name="Google Shape;1742;p154"/>
          <p:cNvSpPr txBox="1"/>
          <p:nvPr/>
        </p:nvSpPr>
        <p:spPr>
          <a:xfrm>
            <a:off x="321472" y="611400"/>
            <a:ext cx="3947700" cy="992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logs  [ container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logs  [ container ID]</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display the log of  indicated container</a:t>
            </a:r>
            <a:endParaRPr b="0" i="0" sz="1200" u="none" cap="none" strike="noStrike">
              <a:solidFill>
                <a:srgbClr val="0C0C0C"/>
              </a:solidFill>
              <a:latin typeface="Times New Roman"/>
              <a:ea typeface="Times New Roman"/>
              <a:cs typeface="Times New Roman"/>
              <a:sym typeface="Times New Roman"/>
            </a:endParaRPr>
          </a:p>
        </p:txBody>
      </p:sp>
      <p:sp>
        <p:nvSpPr>
          <p:cNvPr id="1743" name="Google Shape;1743;p154"/>
          <p:cNvSpPr/>
          <p:nvPr/>
        </p:nvSpPr>
        <p:spPr>
          <a:xfrm>
            <a:off x="5836425" y="1549228"/>
            <a:ext cx="2620800" cy="19467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2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This command is helpful to debug our Docker containers. It will fetch logs from a specified container.</a:t>
            </a:r>
            <a:endParaRPr b="0" i="0" sz="1100" u="none" cap="none" strike="noStrike">
              <a:solidFill>
                <a:srgbClr val="0C0C0C"/>
              </a:solidFill>
              <a:latin typeface="Times New Roman"/>
              <a:ea typeface="Times New Roman"/>
              <a:cs typeface="Times New Roman"/>
              <a:sym typeface="Times New Roman"/>
            </a:endParaRPr>
          </a:p>
        </p:txBody>
      </p:sp>
      <p:sp>
        <p:nvSpPr>
          <p:cNvPr id="1744" name="Google Shape;1744;p154"/>
          <p:cNvSpPr txBox="1"/>
          <p:nvPr/>
        </p:nvSpPr>
        <p:spPr>
          <a:xfrm>
            <a:off x="520647" y="1688666"/>
            <a:ext cx="3988200" cy="623400"/>
          </a:xfrm>
          <a:prstGeom prst="rect">
            <a:avLst/>
          </a:prstGeom>
          <a:noFill/>
          <a:ln>
            <a:noFill/>
          </a:ln>
        </p:spPr>
        <p:txBody>
          <a:bodyPr anchorCtr="0" anchor="t" bIns="34275" lIns="68575" spcFirstLastPara="1" rIns="68575" wrap="square" tIns="34275">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Times New Roman"/>
                <a:ea typeface="Times New Roman"/>
                <a:cs typeface="Times New Roman"/>
                <a:sym typeface="Times New Roman"/>
              </a:rPr>
              <a:t>$ docker logs   f8c </a:t>
            </a:r>
            <a:endParaRPr b="0" i="0" sz="1200" u="none" cap="none" strike="noStrike">
              <a:solidFill>
                <a:srgbClr val="000000"/>
              </a:solidFill>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chemeClr val="dk1"/>
                </a:solidFill>
                <a:latin typeface="Times New Roman"/>
                <a:ea typeface="Times New Roman"/>
                <a:cs typeface="Times New Roman"/>
                <a:sym typeface="Times New Roman"/>
              </a:rPr>
              <a:t>$ docker logs   </a:t>
            </a:r>
            <a:r>
              <a:rPr lang="en" sz="1200">
                <a:solidFill>
                  <a:schemeClr val="dk1"/>
                </a:solidFill>
                <a:latin typeface="Times New Roman"/>
                <a:ea typeface="Times New Roman"/>
                <a:cs typeface="Times New Roman"/>
                <a:sym typeface="Times New Roman"/>
              </a:rPr>
              <a:t>httpd</a:t>
            </a:r>
            <a:endParaRPr b="0" i="0" sz="1200" u="none" cap="none" strike="noStrike">
              <a:solidFill>
                <a:schemeClr val="dk1"/>
              </a:solidFill>
              <a:latin typeface="Times New Roman"/>
              <a:ea typeface="Times New Roman"/>
              <a:cs typeface="Times New Roman"/>
              <a:sym typeface="Times New Roman"/>
            </a:endParaRPr>
          </a:p>
        </p:txBody>
      </p:sp>
      <p:cxnSp>
        <p:nvCxnSpPr>
          <p:cNvPr id="1745" name="Google Shape;1745;p154"/>
          <p:cNvCxnSpPr/>
          <p:nvPr/>
        </p:nvCxnSpPr>
        <p:spPr>
          <a:xfrm>
            <a:off x="214314" y="189407"/>
            <a:ext cx="721500" cy="0"/>
          </a:xfrm>
          <a:prstGeom prst="straightConnector1">
            <a:avLst/>
          </a:prstGeom>
          <a:noFill/>
          <a:ln cap="flat" cmpd="sng" w="19050">
            <a:solidFill>
              <a:srgbClr val="083C92"/>
            </a:solidFill>
            <a:prstDash val="solid"/>
            <a:round/>
            <a:headEnd len="sm" w="sm" type="none"/>
            <a:tailEnd len="sm" w="sm" type="none"/>
          </a:ln>
        </p:spPr>
      </p:cxnSp>
      <p:sp>
        <p:nvSpPr>
          <p:cNvPr id="1746" name="Google Shape;1746;p154"/>
          <p:cNvSpPr txBox="1"/>
          <p:nvPr/>
        </p:nvSpPr>
        <p:spPr>
          <a:xfrm>
            <a:off x="321468" y="2776283"/>
            <a:ext cx="4386600" cy="101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 docker logs  -f  [ container name]</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 docker logs –f  [ container ID]</a:t>
            </a:r>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200" u="none" cap="none" strike="noStrike">
                <a:solidFill>
                  <a:srgbClr val="000000"/>
                </a:solidFill>
                <a:latin typeface="Times New Roman"/>
                <a:ea typeface="Times New Roman"/>
                <a:cs typeface="Times New Roman"/>
                <a:sym typeface="Times New Roman"/>
              </a:rPr>
              <a:t>Docker will display the log of   indicated container in real time</a:t>
            </a:r>
            <a:endParaRPr/>
          </a:p>
        </p:txBody>
      </p:sp>
      <p:sp>
        <p:nvSpPr>
          <p:cNvPr id="1747" name="Google Shape;1747;p154"/>
          <p:cNvSpPr txBox="1"/>
          <p:nvPr/>
        </p:nvSpPr>
        <p:spPr>
          <a:xfrm>
            <a:off x="575073" y="3847977"/>
            <a:ext cx="4386600" cy="6465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logs   -f f8c </a:t>
            </a:r>
            <a:endParaRPr/>
          </a:p>
          <a:p>
            <a:pPr indent="-95250" lvl="0" marL="1714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171450" lvl="0" marL="17145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Times New Roman"/>
                <a:ea typeface="Times New Roman"/>
                <a:cs typeface="Times New Roman"/>
                <a:sym typeface="Times New Roman"/>
              </a:rPr>
              <a:t>$ docker logs   -f ryann</a:t>
            </a:r>
            <a:endParaRPr/>
          </a:p>
        </p:txBody>
      </p:sp>
      <p:sp>
        <p:nvSpPr>
          <p:cNvPr id="1748" name="Google Shape;1748;p154"/>
          <p:cNvSpPr txBox="1"/>
          <p:nvPr/>
        </p:nvSpPr>
        <p:spPr>
          <a:xfrm>
            <a:off x="125348" y="2131175"/>
            <a:ext cx="47271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Check the log of a container in real time</a:t>
            </a:r>
            <a:endParaRPr b="0" i="0" sz="4800" u="none" cap="none" strike="noStrike">
              <a:solidFill>
                <a:srgbClr val="083C92"/>
              </a:solidFill>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55"/>
          <p:cNvSpPr/>
          <p:nvPr/>
        </p:nvSpPr>
        <p:spPr>
          <a:xfrm>
            <a:off x="57150" y="93862"/>
            <a:ext cx="9029700" cy="49557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4" name="Google Shape;1754;p155"/>
          <p:cNvSpPr txBox="1"/>
          <p:nvPr>
            <p:ph type="ctrTitle"/>
          </p:nvPr>
        </p:nvSpPr>
        <p:spPr>
          <a:xfrm>
            <a:off x="125343" y="0"/>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or remove ALL exited containers</a:t>
            </a:r>
            <a:endParaRPr sz="4800">
              <a:solidFill>
                <a:srgbClr val="083C92"/>
              </a:solidFill>
              <a:latin typeface="Times New Roman"/>
              <a:ea typeface="Times New Roman"/>
              <a:cs typeface="Times New Roman"/>
              <a:sym typeface="Times New Roman"/>
            </a:endParaRPr>
          </a:p>
        </p:txBody>
      </p:sp>
      <p:pic>
        <p:nvPicPr>
          <p:cNvPr id="1755" name="Google Shape;1755;p155"/>
          <p:cNvPicPr preferRelativeResize="0"/>
          <p:nvPr/>
        </p:nvPicPr>
        <p:blipFill rotWithShape="1">
          <a:blip r:embed="rId3">
            <a:alphaModFix/>
          </a:blip>
          <a:srcRect b="0" l="0" r="0" t="0"/>
          <a:stretch/>
        </p:blipFill>
        <p:spPr>
          <a:xfrm>
            <a:off x="7823776" y="4479873"/>
            <a:ext cx="1185068" cy="491182"/>
          </a:xfrm>
          <a:prstGeom prst="rect">
            <a:avLst/>
          </a:prstGeom>
          <a:noFill/>
          <a:ln>
            <a:noFill/>
          </a:ln>
        </p:spPr>
      </p:pic>
      <p:sp>
        <p:nvSpPr>
          <p:cNvPr id="1756" name="Google Shape;1756;p155"/>
          <p:cNvSpPr txBox="1"/>
          <p:nvPr/>
        </p:nvSpPr>
        <p:spPr>
          <a:xfrm>
            <a:off x="328619" y="717875"/>
            <a:ext cx="31113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container prune –f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exited  containers</a:t>
            </a:r>
            <a:endParaRPr b="0" i="0" sz="1200" u="none" cap="none" strike="noStrike">
              <a:solidFill>
                <a:srgbClr val="0C0C0C"/>
              </a:solidFill>
              <a:latin typeface="Times New Roman"/>
              <a:ea typeface="Times New Roman"/>
              <a:cs typeface="Times New Roman"/>
              <a:sym typeface="Times New Roman"/>
            </a:endParaRPr>
          </a:p>
        </p:txBody>
      </p:sp>
      <p:sp>
        <p:nvSpPr>
          <p:cNvPr id="1757" name="Google Shape;1757;p155"/>
          <p:cNvSpPr/>
          <p:nvPr/>
        </p:nvSpPr>
        <p:spPr>
          <a:xfrm>
            <a:off x="5387225" y="1360029"/>
            <a:ext cx="2620800" cy="16368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PS: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cxnSp>
        <p:nvCxnSpPr>
          <p:cNvPr id="1758" name="Google Shape;1758;p155"/>
          <p:cNvCxnSpPr/>
          <p:nvPr/>
        </p:nvCxnSpPr>
        <p:spPr>
          <a:xfrm>
            <a:off x="182492" y="214312"/>
            <a:ext cx="789000" cy="0"/>
          </a:xfrm>
          <a:prstGeom prst="straightConnector1">
            <a:avLst/>
          </a:prstGeom>
          <a:noFill/>
          <a:ln cap="flat" cmpd="sng" w="19050">
            <a:solidFill>
              <a:srgbClr val="083C92"/>
            </a:solidFill>
            <a:prstDash val="solid"/>
            <a:round/>
            <a:headEnd len="sm" w="sm" type="none"/>
            <a:tailEnd len="sm" w="sm" type="none"/>
          </a:ln>
        </p:spPr>
      </p:cxnSp>
      <p:sp>
        <p:nvSpPr>
          <p:cNvPr id="1759" name="Google Shape;1759;p155"/>
          <p:cNvSpPr txBox="1"/>
          <p:nvPr/>
        </p:nvSpPr>
        <p:spPr>
          <a:xfrm>
            <a:off x="158723" y="1550750"/>
            <a:ext cx="46632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Delete or remove ALL containers</a:t>
            </a:r>
            <a:endParaRPr b="0" i="0" sz="4800" u="none" cap="none" strike="noStrike">
              <a:solidFill>
                <a:srgbClr val="083C92"/>
              </a:solidFill>
              <a:latin typeface="Times New Roman"/>
              <a:ea typeface="Times New Roman"/>
              <a:cs typeface="Times New Roman"/>
              <a:sym typeface="Times New Roman"/>
            </a:endParaRPr>
          </a:p>
        </p:txBody>
      </p:sp>
      <p:sp>
        <p:nvSpPr>
          <p:cNvPr id="1760" name="Google Shape;1760;p155"/>
          <p:cNvSpPr txBox="1"/>
          <p:nvPr/>
        </p:nvSpPr>
        <p:spPr>
          <a:xfrm>
            <a:off x="328619" y="2373425"/>
            <a:ext cx="31113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rm –f $(docker ps –aq)</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containers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56"/>
          <p:cNvSpPr/>
          <p:nvPr/>
        </p:nvSpPr>
        <p:spPr>
          <a:xfrm>
            <a:off x="50774" y="50008"/>
            <a:ext cx="9042600" cy="504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66" name="Google Shape;1766;p156"/>
          <p:cNvSpPr txBox="1"/>
          <p:nvPr>
            <p:ph type="ctrTitle"/>
          </p:nvPr>
        </p:nvSpPr>
        <p:spPr>
          <a:xfrm>
            <a:off x="125344" y="-4901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Create volumes, list all volumes</a:t>
            </a:r>
            <a:endParaRPr sz="4800">
              <a:solidFill>
                <a:srgbClr val="083C92"/>
              </a:solidFill>
              <a:latin typeface="Times New Roman"/>
              <a:ea typeface="Times New Roman"/>
              <a:cs typeface="Times New Roman"/>
              <a:sym typeface="Times New Roman"/>
            </a:endParaRPr>
          </a:p>
        </p:txBody>
      </p:sp>
      <p:pic>
        <p:nvPicPr>
          <p:cNvPr id="1767" name="Google Shape;1767;p156"/>
          <p:cNvPicPr preferRelativeResize="0"/>
          <p:nvPr/>
        </p:nvPicPr>
        <p:blipFill rotWithShape="1">
          <a:blip r:embed="rId3">
            <a:alphaModFix/>
          </a:blip>
          <a:srcRect b="0" l="0" r="0" t="0"/>
          <a:stretch/>
        </p:blipFill>
        <p:spPr>
          <a:xfrm>
            <a:off x="7883944" y="4484345"/>
            <a:ext cx="1185068" cy="491182"/>
          </a:xfrm>
          <a:prstGeom prst="rect">
            <a:avLst/>
          </a:prstGeom>
          <a:noFill/>
          <a:ln>
            <a:noFill/>
          </a:ln>
        </p:spPr>
      </p:pic>
      <p:sp>
        <p:nvSpPr>
          <p:cNvPr id="1768" name="Google Shape;1768;p156"/>
          <p:cNvSpPr txBox="1"/>
          <p:nvPr/>
        </p:nvSpPr>
        <p:spPr>
          <a:xfrm>
            <a:off x="207169" y="730368"/>
            <a:ext cx="73572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[volume name]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create a volume with the name provided</a:t>
            </a:r>
            <a:endParaRPr b="0" i="0" sz="1200" u="none" cap="none" strike="noStrike">
              <a:solidFill>
                <a:srgbClr val="0C0C0C"/>
              </a:solidFill>
              <a:latin typeface="Times New Roman"/>
              <a:ea typeface="Times New Roman"/>
              <a:cs typeface="Times New Roman"/>
              <a:sym typeface="Times New Roman"/>
            </a:endParaRPr>
          </a:p>
        </p:txBody>
      </p:sp>
      <p:sp>
        <p:nvSpPr>
          <p:cNvPr id="1769" name="Google Shape;1769;p156"/>
          <p:cNvSpPr txBox="1"/>
          <p:nvPr/>
        </p:nvSpPr>
        <p:spPr>
          <a:xfrm>
            <a:off x="333341" y="1679693"/>
            <a:ext cx="2540400" cy="10236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ansible</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volume create volumes</a:t>
            </a:r>
            <a:r>
              <a:rPr b="1" i="0" lang="en" sz="1400" u="none" cap="none" strike="noStrike">
                <a:solidFill>
                  <a:schemeClr val="dk1"/>
                </a:solidFill>
                <a:latin typeface="Calibri"/>
                <a:ea typeface="Calibri"/>
                <a:cs typeface="Calibri"/>
                <a:sym typeface="Calibri"/>
              </a:rPr>
              <a:t> </a:t>
            </a:r>
            <a:endParaRPr b="0" i="0" sz="1100" u="none" cap="none" strike="noStrike">
              <a:solidFill>
                <a:srgbClr val="000000"/>
              </a:solidFill>
              <a:latin typeface="Arial"/>
              <a:ea typeface="Arial"/>
              <a:cs typeface="Arial"/>
              <a:sym typeface="Arial"/>
            </a:endParaRPr>
          </a:p>
        </p:txBody>
      </p:sp>
      <p:sp>
        <p:nvSpPr>
          <p:cNvPr id="1770" name="Google Shape;1770;p156"/>
          <p:cNvSpPr txBox="1"/>
          <p:nvPr/>
        </p:nvSpPr>
        <p:spPr>
          <a:xfrm>
            <a:off x="4790849" y="685200"/>
            <a:ext cx="19119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To list all volume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 docker volume ls </a:t>
            </a:r>
            <a:endParaRPr b="0" i="0" sz="1400" u="none" cap="none" strike="noStrike">
              <a:solidFill>
                <a:srgbClr val="0C0C0C"/>
              </a:solidFill>
              <a:latin typeface="Times New Roman"/>
              <a:ea typeface="Times New Roman"/>
              <a:cs typeface="Times New Roman"/>
              <a:sym typeface="Times New Roman"/>
            </a:endParaRPr>
          </a:p>
        </p:txBody>
      </p:sp>
      <p:pic>
        <p:nvPicPr>
          <p:cNvPr id="1771" name="Google Shape;1771;p156"/>
          <p:cNvPicPr preferRelativeResize="0"/>
          <p:nvPr/>
        </p:nvPicPr>
        <p:blipFill rotWithShape="1">
          <a:blip r:embed="rId4">
            <a:alphaModFix/>
          </a:blip>
          <a:srcRect b="0" l="0" r="1748" t="0"/>
          <a:stretch/>
        </p:blipFill>
        <p:spPr>
          <a:xfrm>
            <a:off x="3769950" y="1870875"/>
            <a:ext cx="4913325" cy="952500"/>
          </a:xfrm>
          <a:prstGeom prst="rect">
            <a:avLst/>
          </a:prstGeom>
          <a:noFill/>
          <a:ln>
            <a:noFill/>
          </a:ln>
        </p:spPr>
      </p:pic>
      <p:cxnSp>
        <p:nvCxnSpPr>
          <p:cNvPr id="1772" name="Google Shape;1772;p156"/>
          <p:cNvCxnSpPr/>
          <p:nvPr/>
        </p:nvCxnSpPr>
        <p:spPr>
          <a:xfrm>
            <a:off x="207169" y="167974"/>
            <a:ext cx="835800" cy="0"/>
          </a:xfrm>
          <a:prstGeom prst="straightConnector1">
            <a:avLst/>
          </a:prstGeom>
          <a:noFill/>
          <a:ln cap="flat" cmpd="sng" w="19050">
            <a:solidFill>
              <a:srgbClr val="083C92"/>
            </a:solidFill>
            <a:prstDash val="solid"/>
            <a:round/>
            <a:headEnd len="sm" w="sm" type="none"/>
            <a:tailEnd len="sm" w="sm" type="none"/>
          </a:ln>
        </p:spPr>
      </p:cxnSp>
      <p:sp>
        <p:nvSpPr>
          <p:cNvPr id="1773" name="Google Shape;1773;p156"/>
          <p:cNvSpPr txBox="1"/>
          <p:nvPr/>
        </p:nvSpPr>
        <p:spPr>
          <a:xfrm>
            <a:off x="207169" y="2866961"/>
            <a:ext cx="7758600" cy="5961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Where are docker volumes located?</a:t>
            </a:r>
            <a:endParaRPr b="0" i="0" sz="4800" u="none" cap="none" strike="noStrike">
              <a:solidFill>
                <a:srgbClr val="083C92"/>
              </a:solidFill>
              <a:latin typeface="Times New Roman"/>
              <a:ea typeface="Times New Roman"/>
              <a:cs typeface="Times New Roman"/>
              <a:sym typeface="Times New Roman"/>
            </a:endParaRPr>
          </a:p>
        </p:txBody>
      </p:sp>
      <p:sp>
        <p:nvSpPr>
          <p:cNvPr id="1774" name="Google Shape;1774;p156"/>
          <p:cNvSpPr txBox="1"/>
          <p:nvPr/>
        </p:nvSpPr>
        <p:spPr>
          <a:xfrm>
            <a:off x="625078" y="3562084"/>
            <a:ext cx="3206400" cy="523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Times New Roman"/>
                <a:ea typeface="Times New Roman"/>
                <a:cs typeface="Times New Roman"/>
                <a:sym typeface="Times New Roman"/>
              </a:rPr>
              <a:t>/var/lib/docker/volumes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57"/>
          <p:cNvSpPr/>
          <p:nvPr/>
        </p:nvSpPr>
        <p:spPr>
          <a:xfrm>
            <a:off x="78581" y="29785"/>
            <a:ext cx="9008400" cy="5083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0" name="Google Shape;1780;p157"/>
          <p:cNvSpPr txBox="1"/>
          <p:nvPr>
            <p:ph type="ctrTitle"/>
          </p:nvPr>
        </p:nvSpPr>
        <p:spPr>
          <a:xfrm>
            <a:off x="170882" y="106380"/>
            <a:ext cx="7758600" cy="4146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Remove ALL volumes NOT being used </a:t>
            </a:r>
            <a:endParaRPr>
              <a:solidFill>
                <a:srgbClr val="083C92"/>
              </a:solidFill>
              <a:latin typeface="Times New Roman"/>
              <a:ea typeface="Times New Roman"/>
              <a:cs typeface="Times New Roman"/>
              <a:sym typeface="Times New Roman"/>
            </a:endParaRPr>
          </a:p>
        </p:txBody>
      </p:sp>
      <p:pic>
        <p:nvPicPr>
          <p:cNvPr id="1781" name="Google Shape;1781;p157"/>
          <p:cNvPicPr preferRelativeResize="0"/>
          <p:nvPr/>
        </p:nvPicPr>
        <p:blipFill rotWithShape="1">
          <a:blip r:embed="rId3">
            <a:alphaModFix/>
          </a:blip>
          <a:srcRect b="0" l="0" r="0" t="0"/>
          <a:stretch/>
        </p:blipFill>
        <p:spPr>
          <a:xfrm>
            <a:off x="7880353" y="4545939"/>
            <a:ext cx="1185068" cy="491182"/>
          </a:xfrm>
          <a:prstGeom prst="rect">
            <a:avLst/>
          </a:prstGeom>
          <a:noFill/>
          <a:ln>
            <a:noFill/>
          </a:ln>
        </p:spPr>
      </p:pic>
      <p:sp>
        <p:nvSpPr>
          <p:cNvPr id="1782" name="Google Shape;1782;p157"/>
          <p:cNvSpPr txBox="1"/>
          <p:nvPr/>
        </p:nvSpPr>
        <p:spPr>
          <a:xfrm>
            <a:off x="289650" y="730175"/>
            <a:ext cx="4293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C0C0C"/>
                </a:solidFill>
                <a:latin typeface="Times New Roman"/>
                <a:ea typeface="Times New Roman"/>
                <a:cs typeface="Times New Roman"/>
                <a:sym typeface="Times New Roman"/>
              </a:rPr>
              <a:t>$ docker volume prune –f </a:t>
            </a:r>
            <a:endParaRPr b="1"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volumes that</a:t>
            </a:r>
            <a:r>
              <a:rPr lang="en" sz="1200">
                <a:solidFill>
                  <a:srgbClr val="0C0C0C"/>
                </a:solidFill>
                <a:latin typeface="Times New Roman"/>
                <a:ea typeface="Times New Roman"/>
                <a:cs typeface="Times New Roman"/>
                <a:sym typeface="Times New Roman"/>
              </a:rPr>
              <a:t> are </a:t>
            </a:r>
            <a:r>
              <a:rPr b="0" i="0" lang="en" sz="1200" u="none" cap="none" strike="noStrike">
                <a:solidFill>
                  <a:srgbClr val="0C0C0C"/>
                </a:solidFill>
                <a:latin typeface="Times New Roman"/>
                <a:ea typeface="Times New Roman"/>
                <a:cs typeface="Times New Roman"/>
                <a:sym typeface="Times New Roman"/>
              </a:rPr>
              <a:t> not being used </a:t>
            </a:r>
            <a:endParaRPr b="0" i="0" sz="1200" u="none" cap="none" strike="noStrike">
              <a:solidFill>
                <a:srgbClr val="0C0C0C"/>
              </a:solidFill>
              <a:latin typeface="Times New Roman"/>
              <a:ea typeface="Times New Roman"/>
              <a:cs typeface="Times New Roman"/>
              <a:sym typeface="Times New Roman"/>
            </a:endParaRPr>
          </a:p>
        </p:txBody>
      </p:sp>
      <p:sp>
        <p:nvSpPr>
          <p:cNvPr id="1783" name="Google Shape;1783;p157"/>
          <p:cNvSpPr/>
          <p:nvPr/>
        </p:nvSpPr>
        <p:spPr>
          <a:xfrm>
            <a:off x="5367600" y="1392151"/>
            <a:ext cx="2484600" cy="1773300"/>
          </a:xfrm>
          <a:prstGeom prst="round2SameRect">
            <a:avLst>
              <a:gd fmla="val 16667" name="adj1"/>
              <a:gd fmla="val 0" name="adj2"/>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i="0" lang="en" sz="1400" u="none" cap="none" strike="noStrike">
                <a:solidFill>
                  <a:srgbClr val="0C0C0C"/>
                </a:solidFill>
                <a:latin typeface="Times New Roman"/>
                <a:ea typeface="Times New Roman"/>
                <a:cs typeface="Times New Roman"/>
                <a:sym typeface="Times New Roman"/>
              </a:rPr>
              <a:t>PS:</a:t>
            </a:r>
            <a:r>
              <a:rPr b="0" i="0" lang="en" sz="1400" u="none" cap="none" strike="noStrike">
                <a:solidFill>
                  <a:srgbClr val="0C0C0C"/>
                </a:solidFill>
                <a:latin typeface="Times New Roman"/>
                <a:ea typeface="Times New Roman"/>
                <a:cs typeface="Times New Roman"/>
                <a:sym typeface="Times New Roman"/>
              </a:rPr>
              <a:t>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cxnSp>
        <p:nvCxnSpPr>
          <p:cNvPr id="1784" name="Google Shape;1784;p157"/>
          <p:cNvCxnSpPr/>
          <p:nvPr/>
        </p:nvCxnSpPr>
        <p:spPr>
          <a:xfrm>
            <a:off x="228600" y="135731"/>
            <a:ext cx="714300" cy="0"/>
          </a:xfrm>
          <a:prstGeom prst="straightConnector1">
            <a:avLst/>
          </a:prstGeom>
          <a:noFill/>
          <a:ln cap="flat" cmpd="sng" w="19050">
            <a:solidFill>
              <a:srgbClr val="083C92"/>
            </a:solidFill>
            <a:prstDash val="solid"/>
            <a:round/>
            <a:headEnd len="sm" w="sm" type="none"/>
            <a:tailEnd len="sm" w="sm" type="none"/>
          </a:ln>
        </p:spPr>
      </p:cxnSp>
      <p:sp>
        <p:nvSpPr>
          <p:cNvPr id="1785" name="Google Shape;1785;p157"/>
          <p:cNvSpPr txBox="1"/>
          <p:nvPr/>
        </p:nvSpPr>
        <p:spPr>
          <a:xfrm>
            <a:off x="289654" y="2455575"/>
            <a:ext cx="4293000" cy="6234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volume  </a:t>
            </a:r>
            <a:r>
              <a:rPr lang="en" sz="1200">
                <a:solidFill>
                  <a:srgbClr val="0C0C0C"/>
                </a:solidFill>
                <a:latin typeface="Times New Roman"/>
                <a:ea typeface="Times New Roman"/>
                <a:cs typeface="Times New Roman"/>
                <a:sym typeface="Times New Roman"/>
              </a:rPr>
              <a:t>rm </a:t>
            </a:r>
            <a:r>
              <a:rPr b="0" i="0" lang="en" sz="1200" u="none" cap="none" strike="noStrike">
                <a:solidFill>
                  <a:srgbClr val="0C0C0C"/>
                </a:solidFill>
                <a:latin typeface="Times New Roman"/>
                <a:ea typeface="Times New Roman"/>
                <a:cs typeface="Times New Roman"/>
                <a:sym typeface="Times New Roman"/>
              </a:rPr>
              <a:t>–f  [volume name 1 ]…….. [volume name ]</a:t>
            </a:r>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will remove ALL  volume</a:t>
            </a:r>
            <a:endParaRPr/>
          </a:p>
        </p:txBody>
      </p:sp>
      <p:sp>
        <p:nvSpPr>
          <p:cNvPr id="1786" name="Google Shape;1786;p157"/>
          <p:cNvSpPr txBox="1"/>
          <p:nvPr/>
        </p:nvSpPr>
        <p:spPr>
          <a:xfrm>
            <a:off x="289656" y="1889350"/>
            <a:ext cx="3810600" cy="414600"/>
          </a:xfrm>
          <a:prstGeom prst="rect">
            <a:avLst/>
          </a:prstGeom>
          <a:noFill/>
          <a:ln>
            <a:noFill/>
          </a:ln>
        </p:spPr>
        <p:txBody>
          <a:bodyPr anchorCtr="0" anchor="b" bIns="34275" lIns="68575" spcFirstLastPara="1" rIns="68575" wrap="square" tIns="34275">
            <a:noAutofit/>
          </a:bodyPr>
          <a:lstStyle/>
          <a:p>
            <a:pPr indent="0" lvl="0" marL="0" marR="0" rtl="0" algn="l">
              <a:lnSpc>
                <a:spcPct val="90000"/>
              </a:lnSpc>
              <a:spcBef>
                <a:spcPts val="0"/>
              </a:spcBef>
              <a:spcAft>
                <a:spcPts val="0"/>
              </a:spcAft>
              <a:buClr>
                <a:schemeClr val="dk1"/>
              </a:buClr>
              <a:buSzPts val="2100"/>
              <a:buFont typeface="Calibri"/>
              <a:buNone/>
            </a:pPr>
            <a:r>
              <a:rPr b="1" i="0" lang="en" sz="2000" u="none" cap="none" strike="noStrike">
                <a:solidFill>
                  <a:srgbClr val="083C92"/>
                </a:solidFill>
                <a:latin typeface="Times New Roman"/>
                <a:ea typeface="Times New Roman"/>
                <a:cs typeface="Times New Roman"/>
                <a:sym typeface="Times New Roman"/>
              </a:rPr>
              <a:t>Delete or remove all volumes</a:t>
            </a:r>
            <a:endParaRPr b="0" i="0" sz="5200" u="none" cap="none" strike="noStrike">
              <a:solidFill>
                <a:srgbClr val="083C92"/>
              </a:solidFill>
              <a:latin typeface="Times New Roman"/>
              <a:ea typeface="Times New Roman"/>
              <a:cs typeface="Times New Roman"/>
              <a:sym typeface="Times New Roman"/>
            </a:endParaRPr>
          </a:p>
        </p:txBody>
      </p:sp>
      <p:sp>
        <p:nvSpPr>
          <p:cNvPr id="1787" name="Google Shape;1787;p157"/>
          <p:cNvSpPr txBox="1"/>
          <p:nvPr/>
        </p:nvSpPr>
        <p:spPr>
          <a:xfrm>
            <a:off x="335667" y="3401052"/>
            <a:ext cx="4247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Times New Roman"/>
                <a:ea typeface="Times New Roman"/>
                <a:cs typeface="Times New Roman"/>
                <a:sym typeface="Times New Roman"/>
              </a:rPr>
              <a:t>$ docker volume </a:t>
            </a:r>
            <a:r>
              <a:rPr b="1" lang="en">
                <a:solidFill>
                  <a:schemeClr val="dk1"/>
                </a:solidFill>
                <a:latin typeface="Times New Roman"/>
                <a:ea typeface="Times New Roman"/>
                <a:cs typeface="Times New Roman"/>
                <a:sym typeface="Times New Roman"/>
              </a:rPr>
              <a:t>rm </a:t>
            </a:r>
            <a:r>
              <a:rPr b="1" i="0" lang="en" sz="1400" u="none" cap="none" strike="noStrike">
                <a:solidFill>
                  <a:srgbClr val="000000"/>
                </a:solidFill>
                <a:latin typeface="Times New Roman"/>
                <a:ea typeface="Times New Roman"/>
                <a:cs typeface="Times New Roman"/>
                <a:sym typeface="Times New Roman"/>
              </a:rPr>
              <a:t> –f vol ansible </a:t>
            </a:r>
            <a:r>
              <a:rPr b="1" lang="en">
                <a:latin typeface="Times New Roman"/>
                <a:ea typeface="Times New Roman"/>
                <a:cs typeface="Times New Roman"/>
                <a:sym typeface="Times New Roman"/>
              </a:rPr>
              <a:t>vol</a:t>
            </a:r>
            <a:r>
              <a:rPr b="1" i="0" lang="en" sz="1400" u="none" cap="none" strike="noStrike">
                <a:solidFill>
                  <a:srgbClr val="000000"/>
                </a:solidFill>
                <a:latin typeface="Times New Roman"/>
                <a:ea typeface="Times New Roman"/>
                <a:cs typeface="Times New Roman"/>
                <a:sym typeface="Times New Roman"/>
              </a:rPr>
              <a:t> </a:t>
            </a:r>
            <a:endParaRPr/>
          </a:p>
        </p:txBody>
      </p:sp>
      <p:cxnSp>
        <p:nvCxnSpPr>
          <p:cNvPr id="1788" name="Google Shape;1788;p157"/>
          <p:cNvCxnSpPr>
            <a:stCxn id="1782" idx="3"/>
          </p:cNvCxnSpPr>
          <p:nvPr/>
        </p:nvCxnSpPr>
        <p:spPr>
          <a:xfrm>
            <a:off x="4582650" y="1041875"/>
            <a:ext cx="999300" cy="33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58"/>
          <p:cNvSpPr/>
          <p:nvPr/>
        </p:nvSpPr>
        <p:spPr>
          <a:xfrm>
            <a:off x="85725" y="42160"/>
            <a:ext cx="8979600" cy="50442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4" name="Google Shape;1794;p158"/>
          <p:cNvSpPr txBox="1"/>
          <p:nvPr>
            <p:ph type="ctrTitle"/>
          </p:nvPr>
        </p:nvSpPr>
        <p:spPr>
          <a:xfrm>
            <a:off x="253447" y="-3409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Delete all volumes, images, containers network not being used </a:t>
            </a:r>
            <a:endParaRPr sz="4800">
              <a:solidFill>
                <a:srgbClr val="083C92"/>
              </a:solidFill>
              <a:latin typeface="Times New Roman"/>
              <a:ea typeface="Times New Roman"/>
              <a:cs typeface="Times New Roman"/>
              <a:sym typeface="Times New Roman"/>
            </a:endParaRPr>
          </a:p>
        </p:txBody>
      </p:sp>
      <p:pic>
        <p:nvPicPr>
          <p:cNvPr id="1795" name="Google Shape;1795;p158"/>
          <p:cNvPicPr preferRelativeResize="0"/>
          <p:nvPr/>
        </p:nvPicPr>
        <p:blipFill rotWithShape="1">
          <a:blip r:embed="rId3">
            <a:alphaModFix/>
          </a:blip>
          <a:srcRect b="0" l="0" r="0" t="0"/>
          <a:stretch/>
        </p:blipFill>
        <p:spPr>
          <a:xfrm>
            <a:off x="7766623" y="4438007"/>
            <a:ext cx="1185068" cy="491182"/>
          </a:xfrm>
          <a:prstGeom prst="rect">
            <a:avLst/>
          </a:prstGeom>
          <a:noFill/>
          <a:ln>
            <a:noFill/>
          </a:ln>
        </p:spPr>
      </p:pic>
      <p:sp>
        <p:nvSpPr>
          <p:cNvPr id="1796" name="Google Shape;1796;p158"/>
          <p:cNvSpPr txBox="1"/>
          <p:nvPr/>
        </p:nvSpPr>
        <p:spPr>
          <a:xfrm>
            <a:off x="253449" y="810400"/>
            <a:ext cx="3823800" cy="7158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Calibri"/>
                <a:ea typeface="Calibri"/>
                <a:cs typeface="Calibri"/>
                <a:sym typeface="Calibri"/>
              </a:rPr>
              <a:t>$</a:t>
            </a:r>
            <a:r>
              <a:rPr i="0" lang="en" u="none" cap="none" strike="noStrike">
                <a:solidFill>
                  <a:srgbClr val="0C0C0C"/>
                </a:solidFill>
                <a:latin typeface="Times New Roman"/>
                <a:ea typeface="Times New Roman"/>
                <a:cs typeface="Times New Roman"/>
                <a:sym typeface="Times New Roman"/>
              </a:rPr>
              <a:t> docker system prune –f –a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 </a:t>
            </a:r>
            <a:endParaRPr i="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i="0" lang="en" u="none" cap="none" strike="noStrike">
                <a:solidFill>
                  <a:srgbClr val="0C0C0C"/>
                </a:solidFill>
                <a:latin typeface="Times New Roman"/>
                <a:ea typeface="Times New Roman"/>
                <a:cs typeface="Times New Roman"/>
                <a:sym typeface="Times New Roman"/>
              </a:rPr>
              <a:t>Docker will remove all entities NOT being used </a:t>
            </a:r>
            <a:endParaRPr i="0" u="none" cap="none" strike="noStrike">
              <a:solidFill>
                <a:srgbClr val="0C0C0C"/>
              </a:solidFill>
              <a:latin typeface="Times New Roman"/>
              <a:ea typeface="Times New Roman"/>
              <a:cs typeface="Times New Roman"/>
              <a:sym typeface="Times New Roman"/>
            </a:endParaRPr>
          </a:p>
        </p:txBody>
      </p:sp>
      <p:sp>
        <p:nvSpPr>
          <p:cNvPr id="1797" name="Google Shape;1797;p158"/>
          <p:cNvSpPr/>
          <p:nvPr/>
        </p:nvSpPr>
        <p:spPr>
          <a:xfrm>
            <a:off x="4845525" y="1566850"/>
            <a:ext cx="2620800" cy="1675200"/>
          </a:xfrm>
          <a:prstGeom prst="round2SameRect">
            <a:avLst>
              <a:gd fmla="val 16667" name="adj1"/>
              <a:gd fmla="val 0" name="adj2"/>
            </a:avLst>
          </a:prstGeom>
          <a:noFill/>
          <a:ln cap="flat" cmpd="sng" w="9525">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PS: This command is very dangerous make sure you know what you are doing before you run such command</a:t>
            </a:r>
            <a:endParaRPr b="0" i="0" sz="1100" u="none" cap="none" strike="noStrike">
              <a:solidFill>
                <a:srgbClr val="0C0C0C"/>
              </a:solidFill>
              <a:latin typeface="Times New Roman"/>
              <a:ea typeface="Times New Roman"/>
              <a:cs typeface="Times New Roman"/>
              <a:sym typeface="Times New Roman"/>
            </a:endParaRPr>
          </a:p>
        </p:txBody>
      </p:sp>
      <p:sp>
        <p:nvSpPr>
          <p:cNvPr id="1798" name="Google Shape;1798;p158"/>
          <p:cNvSpPr txBox="1"/>
          <p:nvPr/>
        </p:nvSpPr>
        <p:spPr>
          <a:xfrm>
            <a:off x="253450" y="2230100"/>
            <a:ext cx="3823800" cy="284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u="none" cap="none" strike="noStrike">
                <a:solidFill>
                  <a:srgbClr val="0C0C0C"/>
                </a:solidFill>
                <a:latin typeface="Times New Roman"/>
                <a:ea typeface="Times New Roman"/>
                <a:cs typeface="Times New Roman"/>
                <a:sym typeface="Times New Roman"/>
              </a:rPr>
              <a:t>$ docker system prune –f –a </a:t>
            </a:r>
            <a:endParaRPr b="0" i="0" u="none" cap="none" strike="noStrike">
              <a:solidFill>
                <a:srgbClr val="0C0C0C"/>
              </a:solidFill>
              <a:latin typeface="Times New Roman"/>
              <a:ea typeface="Times New Roman"/>
              <a:cs typeface="Times New Roman"/>
              <a:sym typeface="Times New Roman"/>
            </a:endParaRPr>
          </a:p>
        </p:txBody>
      </p:sp>
      <p:cxnSp>
        <p:nvCxnSpPr>
          <p:cNvPr id="1799" name="Google Shape;1799;p158"/>
          <p:cNvCxnSpPr/>
          <p:nvPr/>
        </p:nvCxnSpPr>
        <p:spPr>
          <a:xfrm>
            <a:off x="335756" y="199936"/>
            <a:ext cx="6357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15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05" name="Google Shape;1805;p1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save and docker load</a:t>
            </a:r>
            <a:endParaRPr b="1" sz="1800">
              <a:solidFill>
                <a:srgbClr val="0B5394"/>
              </a:solidFill>
            </a:endParaRPr>
          </a:p>
        </p:txBody>
      </p:sp>
      <p:cxnSp>
        <p:nvCxnSpPr>
          <p:cNvPr id="1806" name="Google Shape;1806;p1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07" name="Google Shape;1807;p15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808" name="Google Shape;1808;p159"/>
          <p:cNvSpPr txBox="1"/>
          <p:nvPr/>
        </p:nvSpPr>
        <p:spPr>
          <a:xfrm>
            <a:off x="223600" y="762875"/>
            <a:ext cx="3776100" cy="400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Imagine a scenario where you have built Docker images and containers that you would be interested to keep and share it with your other collaborators or colleagues. The below methods shall help you achieve it.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Four basic Docker CLI comes into action:</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120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export:</a:t>
            </a:r>
            <a:r>
              <a:rPr lang="en" sz="1200">
                <a:solidFill>
                  <a:srgbClr val="24292F"/>
                </a:solidFill>
                <a:highlight>
                  <a:srgbClr val="FFFFFF"/>
                </a:highlight>
                <a:latin typeface="Times New Roman"/>
                <a:ea typeface="Times New Roman"/>
                <a:cs typeface="Times New Roman"/>
                <a:sym typeface="Times New Roman"/>
              </a:rPr>
              <a:t> Export a container’s filesystem as a tar archive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import:</a:t>
            </a:r>
            <a:r>
              <a:rPr lang="en" sz="1200">
                <a:solidFill>
                  <a:srgbClr val="24292F"/>
                </a:solidFill>
                <a:highlight>
                  <a:srgbClr val="FFFFFF"/>
                </a:highlight>
                <a:latin typeface="Times New Roman"/>
                <a:ea typeface="Times New Roman"/>
                <a:cs typeface="Times New Roman"/>
                <a:sym typeface="Times New Roman"/>
              </a:rPr>
              <a:t> Import the contents a container’s and create a filesystem image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save:</a:t>
            </a:r>
            <a:r>
              <a:rPr lang="en" sz="1200">
                <a:solidFill>
                  <a:srgbClr val="24292F"/>
                </a:solidFill>
                <a:highlight>
                  <a:srgbClr val="FFFFFF"/>
                </a:highlight>
                <a:latin typeface="Times New Roman"/>
                <a:ea typeface="Times New Roman"/>
                <a:cs typeface="Times New Roman"/>
                <a:sym typeface="Times New Roman"/>
              </a:rPr>
              <a:t> Save one or more images to a tar archive</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The docker load:</a:t>
            </a:r>
            <a:r>
              <a:rPr lang="en" sz="1200">
                <a:solidFill>
                  <a:srgbClr val="24292F"/>
                </a:solidFill>
                <a:highlight>
                  <a:srgbClr val="FFFFFF"/>
                </a:highlight>
                <a:latin typeface="Times New Roman"/>
                <a:ea typeface="Times New Roman"/>
                <a:cs typeface="Times New Roman"/>
                <a:sym typeface="Times New Roman"/>
              </a:rPr>
              <a:t> Load an image from a tar archive</a:t>
            </a:r>
            <a:endParaRPr b="1" sz="1200">
              <a:solidFill>
                <a:srgbClr val="24292F"/>
              </a:solidFill>
              <a:highlight>
                <a:srgbClr val="FFFFFF"/>
              </a:highlight>
              <a:latin typeface="Times New Roman"/>
              <a:ea typeface="Times New Roman"/>
              <a:cs typeface="Times New Roman"/>
              <a:sym typeface="Times New Roman"/>
            </a:endParaRPr>
          </a:p>
        </p:txBody>
      </p:sp>
      <p:sp>
        <p:nvSpPr>
          <p:cNvPr id="1809" name="Google Shape;1809;p159"/>
          <p:cNvSpPr txBox="1"/>
          <p:nvPr/>
        </p:nvSpPr>
        <p:spPr>
          <a:xfrm>
            <a:off x="4504300" y="571550"/>
            <a:ext cx="2425800" cy="3386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Pull 2 images down</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docker pull ubuntu</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200">
                <a:solidFill>
                  <a:srgbClr val="24292F"/>
                </a:solidFill>
                <a:highlight>
                  <a:srgbClr val="FFFFFF"/>
                </a:highlight>
                <a:latin typeface="Times New Roman"/>
                <a:ea typeface="Times New Roman"/>
                <a:cs typeface="Times New Roman"/>
                <a:sym typeface="Times New Roman"/>
              </a:rPr>
              <a:t>docker pull centos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Save one image to tar file</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en" sz="1200">
                <a:solidFill>
                  <a:srgbClr val="24292F"/>
                </a:solidFill>
                <a:highlight>
                  <a:srgbClr val="FFFFFF"/>
                </a:highlight>
                <a:latin typeface="Times New Roman"/>
                <a:ea typeface="Times New Roman"/>
                <a:cs typeface="Times New Roman"/>
                <a:sym typeface="Times New Roman"/>
              </a:rPr>
              <a:t>docker save ubuntu &gt; ubuntu.tar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0"/>
              </a:spcAft>
              <a:buClr>
                <a:schemeClr val="dk1"/>
              </a:buClr>
              <a:buSzPts val="1100"/>
              <a:buFont typeface="Arial"/>
              <a:buNone/>
            </a:pPr>
            <a:r>
              <a:rPr lang="en" sz="1200">
                <a:solidFill>
                  <a:srgbClr val="24292F"/>
                </a:solidFill>
                <a:highlight>
                  <a:schemeClr val="lt1"/>
                </a:highlight>
                <a:latin typeface="Times New Roman"/>
                <a:ea typeface="Times New Roman"/>
                <a:cs typeface="Times New Roman"/>
                <a:sym typeface="Times New Roman"/>
              </a:rPr>
              <a:t>docker export ubuntu &gt; ubuntu.tar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docker load &lt; ubuntu.tar</a:t>
            </a:r>
            <a:endParaRPr b="1" sz="1200">
              <a:solidFill>
                <a:srgbClr val="24292F"/>
              </a:solidFill>
              <a:highlight>
                <a:srgbClr val="FFFFFF"/>
              </a:highlight>
              <a:latin typeface="Times New Roman"/>
              <a:ea typeface="Times New Roman"/>
              <a:cs typeface="Times New Roman"/>
              <a:sym typeface="Times New Roman"/>
            </a:endParaRPr>
          </a:p>
        </p:txBody>
      </p:sp>
      <p:sp>
        <p:nvSpPr>
          <p:cNvPr id="1810" name="Google Shape;1810;p159"/>
          <p:cNvSpPr txBox="1"/>
          <p:nvPr/>
        </p:nvSpPr>
        <p:spPr>
          <a:xfrm>
            <a:off x="3808500" y="4316875"/>
            <a:ext cx="49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is the difference between save and export in Docker?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60"/>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16" name="Google Shape;1816;p16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Commit</a:t>
            </a:r>
            <a:endParaRPr b="1" sz="1800">
              <a:solidFill>
                <a:srgbClr val="0B5394"/>
              </a:solidFill>
            </a:endParaRPr>
          </a:p>
        </p:txBody>
      </p:sp>
      <p:cxnSp>
        <p:nvCxnSpPr>
          <p:cNvPr id="1817" name="Google Shape;1817;p16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18" name="Google Shape;1818;p16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819" name="Google Shape;1819;p160"/>
          <p:cNvSpPr txBox="1"/>
          <p:nvPr/>
        </p:nvSpPr>
        <p:spPr>
          <a:xfrm>
            <a:off x="331900" y="936575"/>
            <a:ext cx="50523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When working with Docker images and containers, one of the basic features is committing changes to a Docker image. When you commit to changes, you essentially create a new image with an additional layer that modifies the base image layer.</a:t>
            </a:r>
            <a:endParaRPr>
              <a:solidFill>
                <a:schemeClr val="dk1"/>
              </a:solidFill>
              <a:latin typeface="Times New Roman"/>
              <a:ea typeface="Times New Roman"/>
              <a:cs typeface="Times New Roman"/>
              <a:sym typeface="Times New Roman"/>
            </a:endParaRPr>
          </a:p>
        </p:txBody>
      </p:sp>
      <p:sp>
        <p:nvSpPr>
          <p:cNvPr id="1820" name="Google Shape;1820;p160"/>
          <p:cNvSpPr txBox="1"/>
          <p:nvPr/>
        </p:nvSpPr>
        <p:spPr>
          <a:xfrm>
            <a:off x="3370900" y="3695025"/>
            <a:ext cx="53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Times New Roman"/>
                <a:ea typeface="Times New Roman"/>
                <a:cs typeface="Times New Roman"/>
                <a:sym typeface="Times New Roman"/>
                <a:hlinkClick r:id="rId4"/>
              </a:rPr>
              <a:t>How to Commit Changes to a Docker Image with Examples</a:t>
            </a:r>
            <a:endParaRPr>
              <a:latin typeface="Times New Roman"/>
              <a:ea typeface="Times New Roman"/>
              <a:cs typeface="Times New Roman"/>
              <a:sym typeface="Times New Roman"/>
            </a:endParaRPr>
          </a:p>
        </p:txBody>
      </p:sp>
      <p:sp>
        <p:nvSpPr>
          <p:cNvPr id="1821" name="Google Shape;1821;p160"/>
          <p:cNvSpPr txBox="1"/>
          <p:nvPr/>
        </p:nvSpPr>
        <p:spPr>
          <a:xfrm>
            <a:off x="477750" y="2333750"/>
            <a:ext cx="4628100" cy="923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sudo docker commit [CONTAINER_ID] [new_image_name]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commit deddd39fa163 ubuntu-test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5" name="Shape 1825"/>
        <p:cNvGrpSpPr/>
        <p:nvPr/>
      </p:nvGrpSpPr>
      <p:grpSpPr>
        <a:xfrm>
          <a:off x="0" y="0"/>
          <a:ext cx="0" cy="0"/>
          <a:chOff x="0" y="0"/>
          <a:chExt cx="0" cy="0"/>
        </a:xfrm>
      </p:grpSpPr>
      <p:sp>
        <p:nvSpPr>
          <p:cNvPr id="1826" name="Google Shape;1826;p16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7" name="Google Shape;1827;p16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828" name="Google Shape;1828;p16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829" name="Google Shape;1829;p16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Volume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830" name="Google Shape;1830;p16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16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36" name="Google Shape;1836;p1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Docker Volume?</a:t>
            </a:r>
            <a:endParaRPr b="1" sz="1800">
              <a:solidFill>
                <a:srgbClr val="0B5394"/>
              </a:solidFill>
            </a:endParaRPr>
          </a:p>
        </p:txBody>
      </p:sp>
      <p:cxnSp>
        <p:nvCxnSpPr>
          <p:cNvPr id="1837" name="Google Shape;1837;p1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38" name="Google Shape;1838;p16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39" name="Google Shape;1839;p162"/>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40" name="Google Shape;1840;p162"/>
          <p:cNvSpPr txBox="1"/>
          <p:nvPr/>
        </p:nvSpPr>
        <p:spPr>
          <a:xfrm>
            <a:off x="223600" y="1223500"/>
            <a:ext cx="3776100" cy="37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Type of volume in Docker</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We have two types of volume in docker</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120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Volume mount:</a:t>
            </a:r>
            <a:r>
              <a:rPr lang="en" sz="1200">
                <a:solidFill>
                  <a:srgbClr val="24292F"/>
                </a:solidFill>
                <a:highlight>
                  <a:srgbClr val="FFFFFF"/>
                </a:highlight>
                <a:latin typeface="Times New Roman"/>
                <a:ea typeface="Times New Roman"/>
                <a:cs typeface="Times New Roman"/>
                <a:sym typeface="Times New Roman"/>
              </a:rPr>
              <a:t> This mount the volume from the volume directory in docker host in /var/lib/docker/volumes/. Please Do not mess up with this directory because it is been managed by Docker </a:t>
            </a:r>
            <a:r>
              <a:rPr lang="en" sz="1200">
                <a:solidFill>
                  <a:srgbClr val="24292F"/>
                </a:solidFill>
                <a:highlight>
                  <a:srgbClr val="FFFFFF"/>
                </a:highlight>
                <a:latin typeface="Times New Roman"/>
                <a:ea typeface="Times New Roman"/>
                <a:cs typeface="Times New Roman"/>
                <a:sym typeface="Times New Roman"/>
              </a:rPr>
              <a:t>daemon</a:t>
            </a: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285750" lvl="0" marL="457200" rtl="0" algn="l">
              <a:lnSpc>
                <a:spcPct val="150000"/>
              </a:lnSpc>
              <a:spcBef>
                <a:spcPts val="0"/>
              </a:spcBef>
              <a:spcAft>
                <a:spcPts val="0"/>
              </a:spcAft>
              <a:buClr>
                <a:srgbClr val="24292F"/>
              </a:buClr>
              <a:buSzPts val="900"/>
              <a:buFont typeface="Times New Roman"/>
              <a:buChar char="❖"/>
            </a:pPr>
            <a:r>
              <a:rPr b="1" lang="en" sz="1200">
                <a:solidFill>
                  <a:srgbClr val="24292F"/>
                </a:solidFill>
                <a:highlight>
                  <a:srgbClr val="FFFFFF"/>
                </a:highlight>
                <a:latin typeface="Times New Roman"/>
                <a:ea typeface="Times New Roman"/>
                <a:cs typeface="Times New Roman"/>
                <a:sym typeface="Times New Roman"/>
              </a:rPr>
              <a:t>Bind mount:</a:t>
            </a:r>
            <a:r>
              <a:rPr lang="en" sz="1200">
                <a:solidFill>
                  <a:srgbClr val="24292F"/>
                </a:solidFill>
                <a:highlight>
                  <a:srgbClr val="FFFFFF"/>
                </a:highlight>
                <a:latin typeface="Times New Roman"/>
                <a:ea typeface="Times New Roman"/>
                <a:cs typeface="Times New Roman"/>
                <a:sym typeface="Times New Roman"/>
              </a:rPr>
              <a:t> mount a directory from any location on docker host such as HDD or in the directory on the HDD or mount a directory from any location such as HDD or in the directory on the HDD</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b="1"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4" name="Google Shape;204;p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Pos of Hypervisor</a:t>
            </a:r>
            <a:endParaRPr b="1" sz="1800">
              <a:solidFill>
                <a:srgbClr val="0B5394"/>
              </a:solidFill>
            </a:endParaRPr>
          </a:p>
        </p:txBody>
      </p:sp>
      <p:cxnSp>
        <p:nvCxnSpPr>
          <p:cNvPr id="205" name="Google Shape;205;p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06" name="Google Shape;206;p2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207" name="Google Shape;207;p28"/>
          <p:cNvSpPr txBox="1"/>
          <p:nvPr/>
        </p:nvSpPr>
        <p:spPr>
          <a:xfrm>
            <a:off x="188475" y="3768500"/>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install multiple applications on the same server without having any port conflict. We can launch multiple operating system on the same server for learning purpose or to launch our application using a hypervisor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All VM share the same resources with the host OS.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less expensive than the traditional deployment</a:t>
            </a:r>
            <a:endParaRPr sz="1200">
              <a:latin typeface="Times New Roman"/>
              <a:ea typeface="Times New Roman"/>
              <a:cs typeface="Times New Roman"/>
              <a:sym typeface="Times New Roman"/>
            </a:endParaRPr>
          </a:p>
        </p:txBody>
      </p:sp>
      <p:pic>
        <p:nvPicPr>
          <p:cNvPr descr="Logo&#10;&#10;Description automatically generated" id="208" name="Google Shape;208;p2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6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46" name="Google Shape;1846;p1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Types In Docker</a:t>
            </a:r>
            <a:endParaRPr b="1" sz="1800">
              <a:solidFill>
                <a:srgbClr val="0B5394"/>
              </a:solidFill>
            </a:endParaRPr>
          </a:p>
        </p:txBody>
      </p:sp>
      <p:cxnSp>
        <p:nvCxnSpPr>
          <p:cNvPr id="1847" name="Google Shape;1847;p1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48" name="Google Shape;1848;p16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49" name="Google Shape;1849;p163"/>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50" name="Google Shape;1850;p163"/>
          <p:cNvSpPr txBox="1"/>
          <p:nvPr/>
        </p:nvSpPr>
        <p:spPr>
          <a:xfrm>
            <a:off x="223600" y="1223500"/>
            <a:ext cx="3776100" cy="316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Docker volume </a:t>
            </a:r>
            <a:r>
              <a:rPr lang="en" sz="1200">
                <a:solidFill>
                  <a:srgbClr val="24292F"/>
                </a:solidFill>
                <a:highlight>
                  <a:srgbClr val="FFFFFF"/>
                </a:highlight>
                <a:latin typeface="Times New Roman"/>
                <a:ea typeface="Times New Roman"/>
                <a:cs typeface="Times New Roman"/>
                <a:sym typeface="Times New Roman"/>
              </a:rPr>
              <a:t>is to share data between the container and the host so that if something happens to the container, we can launch another container and attach the same volume into it. It is used to share data between multiple containers at the same time.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Example: let say your a file to copy between 200 container, you can just create a volume and share between those 200 containers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NB: We can mount volume only on new launch containers and not running containers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Docker volume = mount point in linux = share file or network file in windows</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16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856" name="Google Shape;1856;p1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In Docker</a:t>
            </a:r>
            <a:endParaRPr b="1" sz="1800">
              <a:solidFill>
                <a:srgbClr val="0B5394"/>
              </a:solidFill>
            </a:endParaRPr>
          </a:p>
        </p:txBody>
      </p:sp>
      <p:cxnSp>
        <p:nvCxnSpPr>
          <p:cNvPr id="1857" name="Google Shape;1857;p1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58" name="Google Shape;1858;p16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859" name="Google Shape;1859;p164"/>
          <p:cNvPicPr preferRelativeResize="0"/>
          <p:nvPr/>
        </p:nvPicPr>
        <p:blipFill>
          <a:blip r:embed="rId4">
            <a:alphaModFix/>
          </a:blip>
          <a:stretch>
            <a:fillRect/>
          </a:stretch>
        </p:blipFill>
        <p:spPr>
          <a:xfrm>
            <a:off x="4572000" y="2612625"/>
            <a:ext cx="4246301" cy="1900725"/>
          </a:xfrm>
          <a:prstGeom prst="rect">
            <a:avLst/>
          </a:prstGeom>
          <a:noFill/>
          <a:ln>
            <a:noFill/>
          </a:ln>
        </p:spPr>
      </p:pic>
      <p:sp>
        <p:nvSpPr>
          <p:cNvPr id="1860" name="Google Shape;1860;p164"/>
          <p:cNvSpPr txBox="1"/>
          <p:nvPr/>
        </p:nvSpPr>
        <p:spPr>
          <a:xfrm>
            <a:off x="331900" y="663150"/>
            <a:ext cx="37761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Difference between volumes mount and bind mount</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1200"/>
              </a:spcBef>
              <a:spcAft>
                <a:spcPts val="1200"/>
              </a:spcAft>
              <a:buNone/>
            </a:pPr>
            <a:r>
              <a:rPr lang="en" sz="1200">
                <a:solidFill>
                  <a:srgbClr val="24292F"/>
                </a:solidFill>
                <a:highlight>
                  <a:srgbClr val="FFFFFF"/>
                </a:highlight>
                <a:latin typeface="Times New Roman"/>
                <a:ea typeface="Times New Roman"/>
                <a:cs typeface="Times New Roman"/>
                <a:sym typeface="Times New Roman"/>
              </a:rPr>
              <a:t>Volumes mount are managed by docker </a:t>
            </a:r>
            <a:r>
              <a:rPr lang="en" sz="1200">
                <a:solidFill>
                  <a:srgbClr val="24292F"/>
                </a:solidFill>
                <a:highlight>
                  <a:srgbClr val="FFFFFF"/>
                </a:highlight>
                <a:latin typeface="Times New Roman"/>
                <a:ea typeface="Times New Roman"/>
                <a:cs typeface="Times New Roman"/>
                <a:sym typeface="Times New Roman"/>
              </a:rPr>
              <a:t>daemon</a:t>
            </a:r>
            <a:r>
              <a:rPr lang="en" sz="1200">
                <a:solidFill>
                  <a:srgbClr val="24292F"/>
                </a:solidFill>
                <a:highlight>
                  <a:srgbClr val="FFFFFF"/>
                </a:highlight>
                <a:latin typeface="Times New Roman"/>
                <a:ea typeface="Times New Roman"/>
                <a:cs typeface="Times New Roman"/>
                <a:sym typeface="Times New Roman"/>
              </a:rPr>
              <a:t> because they are mounted from the default docker home /var/lib/docker while bind mount are managed by the file system of the server, and it can be mounted anywhere on docker host.</a:t>
            </a:r>
            <a:endParaRPr b="1" sz="1200">
              <a:solidFill>
                <a:srgbClr val="24292F"/>
              </a:solidFill>
              <a:highlight>
                <a:srgbClr val="FFFFFF"/>
              </a:highlight>
              <a:latin typeface="Times New Roman"/>
              <a:ea typeface="Times New Roman"/>
              <a:cs typeface="Times New Roman"/>
              <a:sym typeface="Times New Roman"/>
            </a:endParaRPr>
          </a:p>
        </p:txBody>
      </p:sp>
      <p:sp>
        <p:nvSpPr>
          <p:cNvPr id="1861" name="Google Shape;1861;p164"/>
          <p:cNvSpPr txBox="1"/>
          <p:nvPr/>
        </p:nvSpPr>
        <p:spPr>
          <a:xfrm>
            <a:off x="331900" y="2612625"/>
            <a:ext cx="37761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rgbClr val="24292F"/>
                </a:solidFill>
                <a:highlight>
                  <a:srgbClr val="FFFFFF"/>
                </a:highlight>
                <a:latin typeface="Times New Roman"/>
                <a:ea typeface="Times New Roman"/>
                <a:cs typeface="Times New Roman"/>
                <a:sym typeface="Times New Roman"/>
              </a:rPr>
              <a:t>Pros of docker volumes</a:t>
            </a:r>
            <a:endParaRPr b="1"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consistent on the host even if the container is deleter</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The same volume can be attach multiple containers at the same time</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in sync</a:t>
            </a:r>
            <a:endParaRPr sz="1200">
              <a:solidFill>
                <a:srgbClr val="24292F"/>
              </a:solidFill>
              <a:highlight>
                <a:srgbClr val="FFFFFF"/>
              </a:highlight>
              <a:latin typeface="Times New Roman"/>
              <a:ea typeface="Times New Roman"/>
              <a:cs typeface="Times New Roman"/>
              <a:sym typeface="Times New Roman"/>
            </a:endParaRPr>
          </a:p>
          <a:p>
            <a:pPr indent="-292100" lvl="0" marL="457200" rtl="0" algn="l">
              <a:lnSpc>
                <a:spcPct val="150000"/>
              </a:lnSpc>
              <a:spcBef>
                <a:spcPts val="0"/>
              </a:spcBef>
              <a:spcAft>
                <a:spcPts val="0"/>
              </a:spcAft>
              <a:buClr>
                <a:srgbClr val="24292F"/>
              </a:buClr>
              <a:buSzPts val="10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Data will be data sharing between the host and container</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65"/>
          <p:cNvSpPr txBox="1"/>
          <p:nvPr>
            <p:ph type="ctrTitle"/>
          </p:nvPr>
        </p:nvSpPr>
        <p:spPr>
          <a:xfrm>
            <a:off x="132899" y="-10877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Run containers in interactive mode and attach a  volume</a:t>
            </a:r>
            <a:endParaRPr b="1" sz="2000">
              <a:solidFill>
                <a:srgbClr val="083C92"/>
              </a:solidFill>
              <a:latin typeface="Times New Roman"/>
              <a:ea typeface="Times New Roman"/>
              <a:cs typeface="Times New Roman"/>
              <a:sym typeface="Times New Roman"/>
            </a:endParaRPr>
          </a:p>
        </p:txBody>
      </p:sp>
      <p:sp>
        <p:nvSpPr>
          <p:cNvPr id="1867" name="Google Shape;1867;p165"/>
          <p:cNvSpPr/>
          <p:nvPr/>
        </p:nvSpPr>
        <p:spPr>
          <a:xfrm>
            <a:off x="5624550" y="485926"/>
            <a:ext cx="3282300" cy="4475700"/>
          </a:xfrm>
          <a:prstGeom prst="roundRect">
            <a:avLst>
              <a:gd fmla="val 16667" name="adj"/>
            </a:avLst>
          </a:prstGeom>
          <a:solidFill>
            <a:schemeClr val="lt1">
              <a:alpha val="92550"/>
            </a:schemeClr>
          </a:solid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1- docker client</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2- </a:t>
            </a:r>
            <a:r>
              <a:rPr b="1" lang="en" sz="1100">
                <a:solidFill>
                  <a:schemeClr val="dk1"/>
                </a:solidFill>
                <a:latin typeface="Times New Roman"/>
                <a:ea typeface="Times New Roman"/>
                <a:cs typeface="Times New Roman"/>
                <a:sym typeface="Times New Roman"/>
              </a:rPr>
              <a:t>action</a:t>
            </a:r>
            <a:r>
              <a:rPr lang="en" sz="1100">
                <a:solidFill>
                  <a:schemeClr val="dk1"/>
                </a:solidFill>
                <a:latin typeface="Times New Roman"/>
                <a:ea typeface="Times New Roman"/>
                <a:cs typeface="Times New Roman"/>
                <a:sym typeface="Times New Roman"/>
              </a:rPr>
              <a:t> to perform. </a:t>
            </a:r>
            <a:r>
              <a:rPr b="1" lang="en" sz="1100">
                <a:solidFill>
                  <a:srgbClr val="FF0000"/>
                </a:solidFill>
                <a:latin typeface="Times New Roman"/>
                <a:ea typeface="Times New Roman"/>
                <a:cs typeface="Times New Roman"/>
                <a:sym typeface="Times New Roman"/>
              </a:rPr>
              <a:t> -it  </a:t>
            </a:r>
            <a:r>
              <a:rPr lang="en" sz="1100">
                <a:solidFill>
                  <a:schemeClr val="dk1"/>
                </a:solidFill>
                <a:latin typeface="Times New Roman"/>
                <a:ea typeface="Times New Roman"/>
                <a:cs typeface="Times New Roman"/>
                <a:sym typeface="Times New Roman"/>
              </a:rPr>
              <a:t>means interactive terminal in order words, it means  take me inside the container and give me a terminal so that I  can interact or run commands  </a:t>
            </a:r>
            <a:endParaRPr sz="11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3- </a:t>
            </a:r>
            <a:r>
              <a:rPr b="1" i="0" lang="en" sz="1100" u="none" cap="none" strike="noStrike">
                <a:solidFill>
                  <a:srgbClr val="FF0000"/>
                </a:solidFill>
                <a:latin typeface="Times New Roman"/>
                <a:ea typeface="Times New Roman"/>
                <a:cs typeface="Times New Roman"/>
                <a:sym typeface="Times New Roman"/>
              </a:rPr>
              <a:t>-v </a:t>
            </a:r>
            <a:r>
              <a:rPr b="0" i="0" lang="en" sz="1100" u="none" cap="none" strike="noStrike">
                <a:solidFill>
                  <a:schemeClr val="dk1"/>
                </a:solidFill>
                <a:latin typeface="Times New Roman"/>
                <a:ea typeface="Times New Roman"/>
                <a:cs typeface="Times New Roman"/>
                <a:sym typeface="Times New Roman"/>
              </a:rPr>
              <a:t>argument is  telling docker we want to attach a volume locate inside the container</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4- </a:t>
            </a:r>
            <a:r>
              <a:rPr b="1" i="0" lang="en" sz="1100" u="none" cap="none" strike="noStrike">
                <a:solidFill>
                  <a:schemeClr val="dk1"/>
                </a:solidFill>
                <a:latin typeface="Times New Roman"/>
                <a:ea typeface="Times New Roman"/>
                <a:cs typeface="Times New Roman"/>
                <a:sym typeface="Times New Roman"/>
              </a:rPr>
              <a:t>$PWD </a:t>
            </a:r>
            <a:r>
              <a:rPr b="0" i="0" lang="en" sz="1100" u="none" cap="none" strike="noStrike">
                <a:solidFill>
                  <a:schemeClr val="dk1"/>
                </a:solidFill>
                <a:latin typeface="Times New Roman"/>
                <a:ea typeface="Times New Roman"/>
                <a:cs typeface="Times New Roman"/>
                <a:sym typeface="Times New Roman"/>
              </a:rPr>
              <a:t>telling docker to use our current directory as volume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5- </a:t>
            </a:r>
            <a:r>
              <a:rPr b="1" i="0" lang="en" sz="1100" u="none" cap="none" strike="noStrike">
                <a:solidFill>
                  <a:schemeClr val="dk1"/>
                </a:solidFill>
                <a:latin typeface="Times New Roman"/>
                <a:ea typeface="Times New Roman"/>
                <a:cs typeface="Times New Roman"/>
                <a:sym typeface="Times New Roman"/>
              </a:rPr>
              <a:t>/vol </a:t>
            </a:r>
            <a:r>
              <a:rPr b="0" i="0" lang="en" sz="1100" u="none" cap="none" strike="noStrike">
                <a:solidFill>
                  <a:schemeClr val="dk1"/>
                </a:solidFill>
                <a:latin typeface="Times New Roman"/>
                <a:ea typeface="Times New Roman"/>
                <a:cs typeface="Times New Roman"/>
                <a:sym typeface="Times New Roman"/>
              </a:rPr>
              <a:t>volume locate inside the container</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t/>
            </a:r>
            <a:endParaRPr sz="1100">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6- </a:t>
            </a:r>
            <a:r>
              <a:rPr b="1" i="0" lang="en" sz="1100" u="none" cap="none" strike="noStrike">
                <a:solidFill>
                  <a:schemeClr val="dk1"/>
                </a:solidFill>
                <a:latin typeface="Times New Roman"/>
                <a:ea typeface="Times New Roman"/>
                <a:cs typeface="Times New Roman"/>
                <a:sym typeface="Times New Roman"/>
              </a:rPr>
              <a:t>repository </a:t>
            </a:r>
            <a:r>
              <a:rPr b="0" i="0" lang="en" sz="1100" u="none" cap="none" strike="noStrike">
                <a:solidFill>
                  <a:schemeClr val="dk1"/>
                </a:solidFill>
                <a:latin typeface="Times New Roman"/>
                <a:ea typeface="Times New Roman"/>
                <a:cs typeface="Times New Roman"/>
                <a:sym typeface="Times New Roman"/>
              </a:rPr>
              <a:t>from which the image will be removed</a:t>
            </a:r>
            <a:endParaRPr sz="1100"/>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7-  specific  </a:t>
            </a:r>
            <a:r>
              <a:rPr b="1" i="0" lang="en" sz="1100" u="none" cap="none" strike="noStrike">
                <a:solidFill>
                  <a:schemeClr val="dk1"/>
                </a:solidFill>
                <a:latin typeface="Times New Roman"/>
                <a:ea typeface="Times New Roman"/>
                <a:cs typeface="Times New Roman"/>
                <a:sym typeface="Times New Roman"/>
              </a:rPr>
              <a:t>image tag </a:t>
            </a:r>
            <a:r>
              <a:rPr b="0" i="0" lang="en" sz="1100" u="none" cap="none" strike="noStrike">
                <a:solidFill>
                  <a:schemeClr val="dk1"/>
                </a:solidFill>
                <a:latin typeface="Times New Roman"/>
                <a:ea typeface="Times New Roman"/>
                <a:cs typeface="Times New Roman"/>
                <a:sym typeface="Times New Roman"/>
              </a:rPr>
              <a:t>to use</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8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200"/>
              <a:buFont typeface="Arial"/>
              <a:buNone/>
            </a:pPr>
            <a:r>
              <a:rPr b="0" i="0" lang="en" sz="1100" u="none" cap="none" strike="noStrike">
                <a:solidFill>
                  <a:schemeClr val="dk1"/>
                </a:solidFill>
                <a:latin typeface="Times New Roman"/>
                <a:ea typeface="Times New Roman"/>
                <a:cs typeface="Times New Roman"/>
                <a:sym typeface="Times New Roman"/>
              </a:rPr>
              <a:t>8- </a:t>
            </a:r>
            <a:r>
              <a:rPr b="1" i="0" lang="en" sz="1100" u="none" cap="none" strike="noStrike">
                <a:solidFill>
                  <a:srgbClr val="FF0000"/>
                </a:solidFill>
                <a:latin typeface="Times New Roman"/>
                <a:ea typeface="Times New Roman"/>
                <a:cs typeface="Times New Roman"/>
                <a:sym typeface="Times New Roman"/>
              </a:rPr>
              <a:t>bash or sh  </a:t>
            </a:r>
            <a:r>
              <a:rPr b="0" i="0" lang="en" sz="1100" u="none" cap="none" strike="noStrike">
                <a:solidFill>
                  <a:schemeClr val="dk1"/>
                </a:solidFill>
                <a:latin typeface="Times New Roman"/>
                <a:ea typeface="Times New Roman"/>
                <a:cs typeface="Times New Roman"/>
                <a:sym typeface="Times New Roman"/>
              </a:rPr>
              <a:t>is the first command to run when the container start </a:t>
            </a:r>
            <a:endParaRPr b="0" i="0" sz="1100" u="none" cap="none" strike="noStrike">
              <a:solidFill>
                <a:srgbClr val="000000"/>
              </a:solidFill>
              <a:latin typeface="Times New Roman"/>
              <a:ea typeface="Times New Roman"/>
              <a:cs typeface="Times New Roman"/>
              <a:sym typeface="Times New Roman"/>
            </a:endParaRPr>
          </a:p>
        </p:txBody>
      </p:sp>
      <p:pic>
        <p:nvPicPr>
          <p:cNvPr id="1868" name="Google Shape;1868;p165"/>
          <p:cNvPicPr preferRelativeResize="0"/>
          <p:nvPr/>
        </p:nvPicPr>
        <p:blipFill rotWithShape="1">
          <a:blip r:embed="rId3">
            <a:alphaModFix/>
          </a:blip>
          <a:srcRect b="0" l="0" r="0" t="0"/>
          <a:stretch/>
        </p:blipFill>
        <p:spPr>
          <a:xfrm>
            <a:off x="115062" y="4642825"/>
            <a:ext cx="1035842" cy="411775"/>
          </a:xfrm>
          <a:prstGeom prst="rect">
            <a:avLst/>
          </a:prstGeom>
          <a:noFill/>
          <a:ln>
            <a:noFill/>
          </a:ln>
        </p:spPr>
      </p:pic>
      <p:sp>
        <p:nvSpPr>
          <p:cNvPr id="1869" name="Google Shape;1869;p165"/>
          <p:cNvSpPr/>
          <p:nvPr/>
        </p:nvSpPr>
        <p:spPr>
          <a:xfrm>
            <a:off x="794135" y="262641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1870" name="Google Shape;1870;p165"/>
          <p:cNvSpPr txBox="1"/>
          <p:nvPr/>
        </p:nvSpPr>
        <p:spPr>
          <a:xfrm>
            <a:off x="208470" y="3581921"/>
            <a:ext cx="3832200" cy="2847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 docker run  -it  -v $PWD:/vol  ubuntu:20.04 bash</a:t>
            </a:r>
            <a:endParaRPr b="0" i="0" sz="1100" u="none" cap="none" strike="noStrike">
              <a:solidFill>
                <a:srgbClr val="000000"/>
              </a:solidFill>
              <a:latin typeface="Times New Roman"/>
              <a:ea typeface="Times New Roman"/>
              <a:cs typeface="Times New Roman"/>
              <a:sym typeface="Times New Roman"/>
            </a:endParaRPr>
          </a:p>
        </p:txBody>
      </p:sp>
      <p:cxnSp>
        <p:nvCxnSpPr>
          <p:cNvPr id="1871" name="Google Shape;1871;p165"/>
          <p:cNvCxnSpPr/>
          <p:nvPr/>
        </p:nvCxnSpPr>
        <p:spPr>
          <a:xfrm flipH="1">
            <a:off x="1925145" y="2975256"/>
            <a:ext cx="87300" cy="670800"/>
          </a:xfrm>
          <a:prstGeom prst="straightConnector1">
            <a:avLst/>
          </a:prstGeom>
          <a:noFill/>
          <a:ln cap="flat" cmpd="sng" w="38100">
            <a:solidFill>
              <a:srgbClr val="083C92"/>
            </a:solidFill>
            <a:prstDash val="solid"/>
            <a:miter lim="800000"/>
            <a:headEnd len="sm" w="sm" type="none"/>
            <a:tailEnd len="med" w="med" type="triangle"/>
          </a:ln>
        </p:spPr>
      </p:cxnSp>
      <p:sp>
        <p:nvSpPr>
          <p:cNvPr id="1872" name="Google Shape;1872;p165"/>
          <p:cNvSpPr/>
          <p:nvPr/>
        </p:nvSpPr>
        <p:spPr>
          <a:xfrm>
            <a:off x="2372226" y="2671100"/>
            <a:ext cx="3474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cxnSp>
        <p:nvCxnSpPr>
          <p:cNvPr id="1873" name="Google Shape;1873;p165"/>
          <p:cNvCxnSpPr>
            <a:stCxn id="1872" idx="4"/>
          </p:cNvCxnSpPr>
          <p:nvPr/>
        </p:nvCxnSpPr>
        <p:spPr>
          <a:xfrm flipH="1">
            <a:off x="2404026" y="3036200"/>
            <a:ext cx="141900" cy="635700"/>
          </a:xfrm>
          <a:prstGeom prst="straightConnector1">
            <a:avLst/>
          </a:prstGeom>
          <a:noFill/>
          <a:ln cap="flat" cmpd="sng" w="38100">
            <a:solidFill>
              <a:srgbClr val="083C92"/>
            </a:solidFill>
            <a:prstDash val="solid"/>
            <a:miter lim="800000"/>
            <a:headEnd len="sm" w="sm" type="none"/>
            <a:tailEnd len="med" w="med" type="triangle"/>
          </a:ln>
        </p:spPr>
      </p:cxnSp>
      <p:sp>
        <p:nvSpPr>
          <p:cNvPr id="1874" name="Google Shape;1874;p165"/>
          <p:cNvSpPr/>
          <p:nvPr/>
        </p:nvSpPr>
        <p:spPr>
          <a:xfrm>
            <a:off x="3025209" y="250813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6</a:t>
            </a:r>
            <a:endParaRPr b="0" i="0" sz="1100" u="none" cap="none" strike="noStrike">
              <a:solidFill>
                <a:srgbClr val="000000"/>
              </a:solidFill>
              <a:latin typeface="Arial"/>
              <a:ea typeface="Arial"/>
              <a:cs typeface="Arial"/>
              <a:sym typeface="Arial"/>
            </a:endParaRPr>
          </a:p>
        </p:txBody>
      </p:sp>
      <p:cxnSp>
        <p:nvCxnSpPr>
          <p:cNvPr id="1875" name="Google Shape;1875;p165"/>
          <p:cNvCxnSpPr/>
          <p:nvPr/>
        </p:nvCxnSpPr>
        <p:spPr>
          <a:xfrm flipH="1">
            <a:off x="2970400" y="2850575"/>
            <a:ext cx="193200" cy="795300"/>
          </a:xfrm>
          <a:prstGeom prst="straightConnector1">
            <a:avLst/>
          </a:prstGeom>
          <a:noFill/>
          <a:ln cap="flat" cmpd="sng" w="38100">
            <a:solidFill>
              <a:srgbClr val="083C92"/>
            </a:solidFill>
            <a:prstDash val="solid"/>
            <a:miter lim="800000"/>
            <a:headEnd len="sm" w="sm" type="none"/>
            <a:tailEnd len="med" w="med" type="triangle"/>
          </a:ln>
        </p:spPr>
      </p:cxnSp>
      <p:sp>
        <p:nvSpPr>
          <p:cNvPr id="1876" name="Google Shape;1876;p165"/>
          <p:cNvSpPr txBox="1"/>
          <p:nvPr/>
        </p:nvSpPr>
        <p:spPr>
          <a:xfrm>
            <a:off x="125350" y="816575"/>
            <a:ext cx="54105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 docker run –it –v [volume locate in your VM]:[volume located inside the container] [repository]:[image tag] [command]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If you want to use the current directory located in your VM as volume use  </a:t>
            </a:r>
            <a:r>
              <a:rPr b="1" i="0" lang="en" sz="1200" u="none" cap="none" strike="noStrike">
                <a:solidFill>
                  <a:srgbClr val="000000"/>
                </a:solidFill>
                <a:latin typeface="Times New Roman"/>
                <a:ea typeface="Times New Roman"/>
                <a:cs typeface="Times New Roman"/>
                <a:sym typeface="Times New Roman"/>
              </a:rPr>
              <a:t>”$PWD”</a:t>
            </a:r>
            <a:r>
              <a:rPr b="0" i="0" lang="en" sz="1200" u="none" cap="none" strike="noStrike">
                <a:solidFill>
                  <a:srgbClr val="000000"/>
                </a:solidFill>
                <a:latin typeface="Times New Roman"/>
                <a:ea typeface="Times New Roman"/>
                <a:cs typeface="Times New Roman"/>
                <a:sym typeface="Times New Roman"/>
              </a:rPr>
              <a:t> </a:t>
            </a:r>
            <a:endParaRPr b="0" i="0" sz="1200" u="none" cap="none" strike="noStrike">
              <a:solidFill>
                <a:srgbClr val="000000"/>
              </a:solidFill>
              <a:latin typeface="Times New Roman"/>
              <a:ea typeface="Times New Roman"/>
              <a:cs typeface="Times New Roman"/>
              <a:sym typeface="Times New Roman"/>
            </a:endParaRPr>
          </a:p>
        </p:txBody>
      </p:sp>
      <p:cxnSp>
        <p:nvCxnSpPr>
          <p:cNvPr id="1877" name="Google Shape;1877;p165"/>
          <p:cNvCxnSpPr/>
          <p:nvPr/>
        </p:nvCxnSpPr>
        <p:spPr>
          <a:xfrm flipH="1">
            <a:off x="3918691" y="3180181"/>
            <a:ext cx="761700" cy="491700"/>
          </a:xfrm>
          <a:prstGeom prst="straightConnector1">
            <a:avLst/>
          </a:prstGeom>
          <a:noFill/>
          <a:ln cap="flat" cmpd="sng" w="38100">
            <a:solidFill>
              <a:srgbClr val="083C92"/>
            </a:solidFill>
            <a:prstDash val="solid"/>
            <a:miter lim="800000"/>
            <a:headEnd len="sm" w="sm" type="none"/>
            <a:tailEnd len="med" w="med" type="triangle"/>
          </a:ln>
        </p:spPr>
      </p:cxnSp>
      <p:sp>
        <p:nvSpPr>
          <p:cNvPr id="1878" name="Google Shape;1878;p165"/>
          <p:cNvSpPr/>
          <p:nvPr/>
        </p:nvSpPr>
        <p:spPr>
          <a:xfrm>
            <a:off x="4547051" y="300614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8</a:t>
            </a:r>
            <a:endParaRPr b="0" i="0" sz="1100" u="none" cap="none" strike="noStrike">
              <a:solidFill>
                <a:srgbClr val="000000"/>
              </a:solidFill>
              <a:latin typeface="Arial"/>
              <a:ea typeface="Arial"/>
              <a:cs typeface="Arial"/>
              <a:sym typeface="Arial"/>
            </a:endParaRPr>
          </a:p>
        </p:txBody>
      </p:sp>
      <p:sp>
        <p:nvSpPr>
          <p:cNvPr id="1879" name="Google Shape;1879;p165"/>
          <p:cNvSpPr/>
          <p:nvPr/>
        </p:nvSpPr>
        <p:spPr>
          <a:xfrm>
            <a:off x="1428754" y="4510593"/>
            <a:ext cx="3622200" cy="500400"/>
          </a:xfrm>
          <a:prstGeom prst="round2SameRect">
            <a:avLst>
              <a:gd fmla="val 16667" name="adj1"/>
              <a:gd fmla="val 0" name="adj2"/>
            </a:avLst>
          </a:prstGeom>
          <a:solidFill>
            <a:srgbClr val="FEED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PS: you can mount or attach  multiple volumes at the same time </a:t>
            </a:r>
            <a:endParaRPr b="0" i="0" sz="1100" u="none" cap="none" strike="noStrike">
              <a:solidFill>
                <a:srgbClr val="000000"/>
              </a:solidFill>
              <a:latin typeface="Times New Roman"/>
              <a:ea typeface="Times New Roman"/>
              <a:cs typeface="Times New Roman"/>
              <a:sym typeface="Times New Roman"/>
            </a:endParaRPr>
          </a:p>
        </p:txBody>
      </p:sp>
      <p:cxnSp>
        <p:nvCxnSpPr>
          <p:cNvPr id="1880" name="Google Shape;1880;p165"/>
          <p:cNvCxnSpPr/>
          <p:nvPr/>
        </p:nvCxnSpPr>
        <p:spPr>
          <a:xfrm>
            <a:off x="208476" y="143861"/>
            <a:ext cx="849000" cy="0"/>
          </a:xfrm>
          <a:prstGeom prst="straightConnector1">
            <a:avLst/>
          </a:prstGeom>
          <a:noFill/>
          <a:ln cap="flat" cmpd="sng" w="19050">
            <a:solidFill>
              <a:srgbClr val="083C92"/>
            </a:solidFill>
            <a:prstDash val="solid"/>
            <a:round/>
            <a:headEnd len="sm" w="sm" type="none"/>
            <a:tailEnd len="sm" w="sm" type="none"/>
          </a:ln>
        </p:spPr>
      </p:cxnSp>
      <p:cxnSp>
        <p:nvCxnSpPr>
          <p:cNvPr id="1881" name="Google Shape;1881;p165"/>
          <p:cNvCxnSpPr/>
          <p:nvPr/>
        </p:nvCxnSpPr>
        <p:spPr>
          <a:xfrm>
            <a:off x="1486726" y="2973706"/>
            <a:ext cx="90900" cy="672300"/>
          </a:xfrm>
          <a:prstGeom prst="straightConnector1">
            <a:avLst/>
          </a:prstGeom>
          <a:noFill/>
          <a:ln cap="flat" cmpd="sng" w="38100">
            <a:solidFill>
              <a:srgbClr val="083C92"/>
            </a:solidFill>
            <a:prstDash val="solid"/>
            <a:miter lim="800000"/>
            <a:headEnd len="sm" w="sm" type="none"/>
            <a:tailEnd len="med" w="med" type="triangle"/>
          </a:ln>
        </p:spPr>
      </p:cxnSp>
      <p:cxnSp>
        <p:nvCxnSpPr>
          <p:cNvPr id="1882" name="Google Shape;1882;p165"/>
          <p:cNvCxnSpPr>
            <a:stCxn id="1869" idx="4"/>
          </p:cNvCxnSpPr>
          <p:nvPr/>
        </p:nvCxnSpPr>
        <p:spPr>
          <a:xfrm>
            <a:off x="966785" y="2991518"/>
            <a:ext cx="347400" cy="694500"/>
          </a:xfrm>
          <a:prstGeom prst="straightConnector1">
            <a:avLst/>
          </a:prstGeom>
          <a:noFill/>
          <a:ln cap="flat" cmpd="sng" w="38100">
            <a:solidFill>
              <a:srgbClr val="083C92"/>
            </a:solidFill>
            <a:prstDash val="solid"/>
            <a:miter lim="800000"/>
            <a:headEnd len="sm" w="sm" type="none"/>
            <a:tailEnd len="med" w="med" type="triangle"/>
          </a:ln>
        </p:spPr>
      </p:cxnSp>
      <p:cxnSp>
        <p:nvCxnSpPr>
          <p:cNvPr id="1883" name="Google Shape;1883;p165"/>
          <p:cNvCxnSpPr/>
          <p:nvPr/>
        </p:nvCxnSpPr>
        <p:spPr>
          <a:xfrm>
            <a:off x="505241" y="3057425"/>
            <a:ext cx="49200" cy="642600"/>
          </a:xfrm>
          <a:prstGeom prst="straightConnector1">
            <a:avLst/>
          </a:prstGeom>
          <a:noFill/>
          <a:ln cap="flat" cmpd="sng" w="38100">
            <a:solidFill>
              <a:srgbClr val="083C92"/>
            </a:solidFill>
            <a:prstDash val="solid"/>
            <a:miter lim="800000"/>
            <a:headEnd len="sm" w="sm" type="none"/>
            <a:tailEnd len="med" w="med" type="triangle"/>
          </a:ln>
        </p:spPr>
      </p:cxnSp>
      <p:sp>
        <p:nvSpPr>
          <p:cNvPr id="1884" name="Google Shape;1884;p165"/>
          <p:cNvSpPr/>
          <p:nvPr/>
        </p:nvSpPr>
        <p:spPr>
          <a:xfrm>
            <a:off x="1847032" y="265963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1885" name="Google Shape;1885;p165"/>
          <p:cNvSpPr/>
          <p:nvPr/>
        </p:nvSpPr>
        <p:spPr>
          <a:xfrm>
            <a:off x="1321845" y="2648822"/>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1886" name="Google Shape;1886;p165"/>
          <p:cNvSpPr/>
          <p:nvPr/>
        </p:nvSpPr>
        <p:spPr>
          <a:xfrm>
            <a:off x="277320" y="2781191"/>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1887" name="Google Shape;1887;p165"/>
          <p:cNvSpPr/>
          <p:nvPr/>
        </p:nvSpPr>
        <p:spPr>
          <a:xfrm>
            <a:off x="3455846" y="2508135"/>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lt1"/>
                </a:solidFill>
                <a:latin typeface="Calibri"/>
                <a:ea typeface="Calibri"/>
                <a:cs typeface="Calibri"/>
                <a:sym typeface="Calibri"/>
              </a:rPr>
              <a:t>7</a:t>
            </a:r>
            <a:endParaRPr b="0" i="0" sz="1100" u="none" cap="none" strike="noStrike">
              <a:solidFill>
                <a:srgbClr val="000000"/>
              </a:solidFill>
              <a:latin typeface="Arial"/>
              <a:ea typeface="Arial"/>
              <a:cs typeface="Arial"/>
              <a:sym typeface="Arial"/>
            </a:endParaRPr>
          </a:p>
        </p:txBody>
      </p:sp>
      <p:cxnSp>
        <p:nvCxnSpPr>
          <p:cNvPr id="1888" name="Google Shape;1888;p165"/>
          <p:cNvCxnSpPr/>
          <p:nvPr/>
        </p:nvCxnSpPr>
        <p:spPr>
          <a:xfrm flipH="1">
            <a:off x="3401038" y="2850575"/>
            <a:ext cx="193200" cy="795300"/>
          </a:xfrm>
          <a:prstGeom prst="straightConnector1">
            <a:avLst/>
          </a:prstGeom>
          <a:noFill/>
          <a:ln cap="flat" cmpd="sng" w="38100">
            <a:solidFill>
              <a:srgbClr val="083C92"/>
            </a:solidFill>
            <a:prstDash val="solid"/>
            <a:miter lim="800000"/>
            <a:headEnd len="sm" w="sm" type="none"/>
            <a:tailEnd len="med" w="med" type="triangle"/>
          </a:ln>
        </p:spPr>
      </p:cxnSp>
      <p:sp>
        <p:nvSpPr>
          <p:cNvPr id="1889" name="Google Shape;1889;p165"/>
          <p:cNvSpPr/>
          <p:nvPr/>
        </p:nvSpPr>
        <p:spPr>
          <a:xfrm>
            <a:off x="92870" y="71438"/>
            <a:ext cx="8958300" cy="5014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166"/>
          <p:cNvSpPr/>
          <p:nvPr/>
        </p:nvSpPr>
        <p:spPr>
          <a:xfrm>
            <a:off x="78143" y="78581"/>
            <a:ext cx="8994300" cy="500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895" name="Google Shape;1895;p166"/>
          <p:cNvPicPr preferRelativeResize="0"/>
          <p:nvPr/>
        </p:nvPicPr>
        <p:blipFill rotWithShape="1">
          <a:blip r:embed="rId3">
            <a:alphaModFix/>
          </a:blip>
          <a:srcRect b="0" l="0" r="0" t="0"/>
          <a:stretch/>
        </p:blipFill>
        <p:spPr>
          <a:xfrm>
            <a:off x="435767" y="242529"/>
            <a:ext cx="4039197" cy="4757734"/>
          </a:xfrm>
          <a:prstGeom prst="rect">
            <a:avLst/>
          </a:prstGeom>
          <a:noFill/>
          <a:ln>
            <a:noFill/>
          </a:ln>
        </p:spPr>
      </p:pic>
      <p:cxnSp>
        <p:nvCxnSpPr>
          <p:cNvPr id="1896" name="Google Shape;1896;p166"/>
          <p:cNvCxnSpPr>
            <a:stCxn id="1897" idx="1"/>
          </p:cNvCxnSpPr>
          <p:nvPr/>
        </p:nvCxnSpPr>
        <p:spPr>
          <a:xfrm flipH="1">
            <a:off x="4244420" y="2335883"/>
            <a:ext cx="1049100" cy="459600"/>
          </a:xfrm>
          <a:prstGeom prst="straightConnector1">
            <a:avLst/>
          </a:prstGeom>
          <a:noFill/>
          <a:ln cap="flat" cmpd="sng" w="38100">
            <a:solidFill>
              <a:srgbClr val="083C92"/>
            </a:solidFill>
            <a:prstDash val="solid"/>
            <a:miter lim="800000"/>
            <a:headEnd len="sm" w="sm" type="none"/>
            <a:tailEnd len="med" w="med" type="triangle"/>
          </a:ln>
        </p:spPr>
      </p:cxnSp>
      <p:sp>
        <p:nvSpPr>
          <p:cNvPr id="1897" name="Google Shape;1897;p166"/>
          <p:cNvSpPr/>
          <p:nvPr/>
        </p:nvSpPr>
        <p:spPr>
          <a:xfrm>
            <a:off x="5293520" y="1937333"/>
            <a:ext cx="3264600" cy="797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This command will create a container and attach my current directory as a volume inside the container located at /vol</a:t>
            </a:r>
            <a:endParaRPr b="0" i="0" sz="1100" u="none" cap="none" strike="noStrike">
              <a:solidFill>
                <a:srgbClr val="000000"/>
              </a:solidFill>
              <a:latin typeface="Times New Roman"/>
              <a:ea typeface="Times New Roman"/>
              <a:cs typeface="Times New Roman"/>
              <a:sym typeface="Times New Roman"/>
            </a:endParaRPr>
          </a:p>
        </p:txBody>
      </p:sp>
      <p:sp>
        <p:nvSpPr>
          <p:cNvPr id="1898" name="Google Shape;1898;p166"/>
          <p:cNvSpPr/>
          <p:nvPr/>
        </p:nvSpPr>
        <p:spPr>
          <a:xfrm>
            <a:off x="4971616" y="1119385"/>
            <a:ext cx="1154700" cy="2841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output</a:t>
            </a:r>
            <a:endParaRPr b="0" i="0" sz="1100" u="none" cap="none" strike="noStrike">
              <a:solidFill>
                <a:schemeClr val="dk1"/>
              </a:solidFill>
              <a:latin typeface="Times New Roman"/>
              <a:ea typeface="Times New Roman"/>
              <a:cs typeface="Times New Roman"/>
              <a:sym typeface="Times New Roman"/>
            </a:endParaRPr>
          </a:p>
        </p:txBody>
      </p:sp>
      <p:cxnSp>
        <p:nvCxnSpPr>
          <p:cNvPr id="1899" name="Google Shape;1899;p166"/>
          <p:cNvCxnSpPr/>
          <p:nvPr/>
        </p:nvCxnSpPr>
        <p:spPr>
          <a:xfrm rot="10800000">
            <a:off x="2455258" y="346410"/>
            <a:ext cx="1789200" cy="50700"/>
          </a:xfrm>
          <a:prstGeom prst="straightConnector1">
            <a:avLst/>
          </a:prstGeom>
          <a:noFill/>
          <a:ln cap="flat" cmpd="sng" w="38100">
            <a:solidFill>
              <a:srgbClr val="083C92"/>
            </a:solidFill>
            <a:prstDash val="solid"/>
            <a:miter lim="800000"/>
            <a:headEnd len="sm" w="sm" type="none"/>
            <a:tailEnd len="med" w="med" type="triangle"/>
          </a:ln>
        </p:spPr>
      </p:cxnSp>
      <p:sp>
        <p:nvSpPr>
          <p:cNvPr id="1900" name="Google Shape;1900;p166"/>
          <p:cNvSpPr/>
          <p:nvPr/>
        </p:nvSpPr>
        <p:spPr>
          <a:xfrm>
            <a:off x="4244458" y="257310"/>
            <a:ext cx="3149400" cy="2796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I am running this command on my VM</a:t>
            </a:r>
            <a:endParaRPr b="0" i="0" sz="1100" u="none" cap="none" strike="noStrike">
              <a:solidFill>
                <a:srgbClr val="000000"/>
              </a:solidFill>
              <a:latin typeface="Times New Roman"/>
              <a:ea typeface="Times New Roman"/>
              <a:cs typeface="Times New Roman"/>
              <a:sym typeface="Times New Roman"/>
            </a:endParaRPr>
          </a:p>
        </p:txBody>
      </p:sp>
      <p:cxnSp>
        <p:nvCxnSpPr>
          <p:cNvPr id="1901" name="Google Shape;1901;p166"/>
          <p:cNvCxnSpPr/>
          <p:nvPr/>
        </p:nvCxnSpPr>
        <p:spPr>
          <a:xfrm rot="10800000">
            <a:off x="2252068" y="2910742"/>
            <a:ext cx="2482500" cy="124800"/>
          </a:xfrm>
          <a:prstGeom prst="straightConnector1">
            <a:avLst/>
          </a:prstGeom>
          <a:noFill/>
          <a:ln cap="flat" cmpd="sng" w="38100">
            <a:solidFill>
              <a:srgbClr val="083C92"/>
            </a:solidFill>
            <a:prstDash val="solid"/>
            <a:miter lim="800000"/>
            <a:headEnd len="sm" w="sm" type="none"/>
            <a:tailEnd len="med" w="med" type="triangle"/>
          </a:ln>
        </p:spPr>
      </p:cxnSp>
      <p:sp>
        <p:nvSpPr>
          <p:cNvPr id="1902" name="Google Shape;1902;p166"/>
          <p:cNvSpPr/>
          <p:nvPr/>
        </p:nvSpPr>
        <p:spPr>
          <a:xfrm>
            <a:off x="4734568" y="2872602"/>
            <a:ext cx="2224200" cy="4374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Let us see what is inside  /vol inside the container</a:t>
            </a:r>
            <a:endParaRPr b="0" i="0" sz="1100" u="none" cap="none" strike="noStrike">
              <a:solidFill>
                <a:srgbClr val="000000"/>
              </a:solidFill>
              <a:latin typeface="Times New Roman"/>
              <a:ea typeface="Times New Roman"/>
              <a:cs typeface="Times New Roman"/>
              <a:sym typeface="Times New Roman"/>
            </a:endParaRPr>
          </a:p>
        </p:txBody>
      </p:sp>
      <p:sp>
        <p:nvSpPr>
          <p:cNvPr id="1903" name="Google Shape;1903;p166"/>
          <p:cNvSpPr/>
          <p:nvPr/>
        </p:nvSpPr>
        <p:spPr>
          <a:xfrm>
            <a:off x="4357496" y="3594900"/>
            <a:ext cx="1872000" cy="2898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Output same as above </a:t>
            </a:r>
            <a:endParaRPr b="0" i="0" sz="1100" u="none" cap="none" strike="noStrike">
              <a:solidFill>
                <a:srgbClr val="000000"/>
              </a:solidFill>
              <a:latin typeface="Times New Roman"/>
              <a:ea typeface="Times New Roman"/>
              <a:cs typeface="Times New Roman"/>
              <a:sym typeface="Times New Roman"/>
            </a:endParaRPr>
          </a:p>
        </p:txBody>
      </p:sp>
      <p:sp>
        <p:nvSpPr>
          <p:cNvPr id="1904" name="Google Shape;1904;p166"/>
          <p:cNvSpPr/>
          <p:nvPr/>
        </p:nvSpPr>
        <p:spPr>
          <a:xfrm>
            <a:off x="4244458" y="4205077"/>
            <a:ext cx="4616700" cy="797100"/>
          </a:xfrm>
          <a:prstGeom prst="rect">
            <a:avLst/>
          </a:prstGeom>
          <a:solidFill>
            <a:srgbClr val="F2F2F2"/>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sz="1100">
                <a:latin typeface="Times New Roman"/>
                <a:ea typeface="Times New Roman"/>
                <a:cs typeface="Times New Roman"/>
                <a:sym typeface="Times New Roman"/>
              </a:rPr>
              <a:t>T</a:t>
            </a:r>
            <a:r>
              <a:rPr b="0" i="0" lang="en" sz="1100" u="none" cap="none" strike="noStrike">
                <a:solidFill>
                  <a:srgbClr val="000000"/>
                </a:solidFill>
                <a:latin typeface="Times New Roman"/>
                <a:ea typeface="Times New Roman"/>
                <a:cs typeface="Times New Roman"/>
                <a:sym typeface="Times New Roman"/>
              </a:rPr>
              <a:t>he volume in docker is very important because it allows you to mount files and directories from your local VM  to the container and if any of these directories or files  are modified either from your VM or  inside the container they will be reflect on both sides (container and VM)</a:t>
            </a:r>
            <a:endParaRPr b="0" i="0" sz="1100" u="none" cap="none" strike="noStrike">
              <a:solidFill>
                <a:srgbClr val="000000"/>
              </a:solidFill>
              <a:latin typeface="Times New Roman"/>
              <a:ea typeface="Times New Roman"/>
              <a:cs typeface="Times New Roman"/>
              <a:sym typeface="Times New Roman"/>
            </a:endParaRPr>
          </a:p>
        </p:txBody>
      </p:sp>
      <p:pic>
        <p:nvPicPr>
          <p:cNvPr id="1905" name="Google Shape;1905;p166"/>
          <p:cNvPicPr preferRelativeResize="0"/>
          <p:nvPr/>
        </p:nvPicPr>
        <p:blipFill rotWithShape="1">
          <a:blip r:embed="rId4">
            <a:alphaModFix/>
          </a:blip>
          <a:srcRect b="0" l="0" r="0" t="0"/>
          <a:stretch/>
        </p:blipFill>
        <p:spPr>
          <a:xfrm>
            <a:off x="7820307" y="164450"/>
            <a:ext cx="1185068" cy="491182"/>
          </a:xfrm>
          <a:prstGeom prst="rect">
            <a:avLst/>
          </a:prstGeom>
          <a:noFill/>
          <a:ln>
            <a:noFill/>
          </a:ln>
        </p:spPr>
      </p:pic>
      <p:sp>
        <p:nvSpPr>
          <p:cNvPr id="1906" name="Google Shape;1906;p166"/>
          <p:cNvSpPr/>
          <p:nvPr/>
        </p:nvSpPr>
        <p:spPr>
          <a:xfrm>
            <a:off x="3781110" y="638501"/>
            <a:ext cx="1154700" cy="1338900"/>
          </a:xfrm>
          <a:prstGeom prst="rightBrace">
            <a:avLst>
              <a:gd fmla="val 8333" name="adj1"/>
              <a:gd fmla="val 50000" name="adj2"/>
            </a:avLst>
          </a:prstGeom>
          <a:noFill/>
          <a:ln cap="flat" cmpd="sng" w="1905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907" name="Google Shape;1907;p166"/>
          <p:cNvSpPr/>
          <p:nvPr/>
        </p:nvSpPr>
        <p:spPr>
          <a:xfrm>
            <a:off x="3197902" y="3276437"/>
            <a:ext cx="1154700" cy="926700"/>
          </a:xfrm>
          <a:prstGeom prst="rightBrace">
            <a:avLst>
              <a:gd fmla="val 8333" name="adj1"/>
              <a:gd fmla="val 50000" name="adj2"/>
            </a:avLst>
          </a:prstGeom>
          <a:noFill/>
          <a:ln cap="flat" cmpd="sng" w="1905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167"/>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13" name="Google Shape;1913;p16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 In Docker</a:t>
            </a:r>
            <a:endParaRPr b="1" sz="1800">
              <a:solidFill>
                <a:srgbClr val="0B5394"/>
              </a:solidFill>
            </a:endParaRPr>
          </a:p>
        </p:txBody>
      </p:sp>
      <p:cxnSp>
        <p:nvCxnSpPr>
          <p:cNvPr id="1914" name="Google Shape;1914;p16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15" name="Google Shape;1915;p16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16" name="Google Shape;1916;p167"/>
          <p:cNvSpPr txBox="1"/>
          <p:nvPr/>
        </p:nvSpPr>
        <p:spPr>
          <a:xfrm>
            <a:off x="262800" y="2082000"/>
            <a:ext cx="2923800" cy="289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-d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 8083:80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--name httpd_tia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"$PWD":"/usr/local/apache2/htdocs/"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"/usr/local/apache2/htdocs/"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httpd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a:t>
            </a:r>
            <a:endParaRPr sz="1100">
              <a:solidFill>
                <a:srgbClr val="24292F"/>
              </a:solidFill>
              <a:highlight>
                <a:srgbClr val="FFFFFF"/>
              </a:highlight>
              <a:latin typeface="Times New Roman"/>
              <a:ea typeface="Times New Roman"/>
              <a:cs typeface="Times New Roman"/>
              <a:sym typeface="Times New Roman"/>
            </a:endParaRPr>
          </a:p>
        </p:txBody>
      </p:sp>
      <p:sp>
        <p:nvSpPr>
          <p:cNvPr id="1917" name="Google Shape;1917;p167"/>
          <p:cNvSpPr txBox="1"/>
          <p:nvPr/>
        </p:nvSpPr>
        <p:spPr>
          <a:xfrm>
            <a:off x="262800" y="524975"/>
            <a:ext cx="6992700" cy="1493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wget https://linux-devops-course.s3.amazonaws.com/WEB+SIDE+HTML/covid19.zip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unzip 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cp -R covid19/*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rm -rf covid19.zip </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rm -rf covid19</a:t>
            </a:r>
            <a:endParaRPr sz="10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solidFill>
                  <a:srgbClr val="24292F"/>
                </a:solidFill>
                <a:highlight>
                  <a:srgbClr val="FFFFFF"/>
                </a:highlight>
                <a:latin typeface="Times New Roman"/>
                <a:ea typeface="Times New Roman"/>
                <a:cs typeface="Times New Roman"/>
                <a:sym typeface="Times New Roman"/>
              </a:rPr>
              <a:t>docker run -it -d -p 8084:80 --name httpd_tia -v "$PWD":"/usr/local/apache2/htdocs/" --workdir "/usr/local/apache2/htdocs/" httpd  </a:t>
            </a:r>
            <a:endParaRPr sz="1000">
              <a:solidFill>
                <a:srgbClr val="24292F"/>
              </a:solidFill>
              <a:highlight>
                <a:srgbClr val="FFFFFF"/>
              </a:highlight>
              <a:latin typeface="Times New Roman"/>
              <a:ea typeface="Times New Roman"/>
              <a:cs typeface="Times New Roman"/>
              <a:sym typeface="Times New Roman"/>
            </a:endParaRPr>
          </a:p>
        </p:txBody>
      </p:sp>
      <p:sp>
        <p:nvSpPr>
          <p:cNvPr id="1918" name="Google Shape;1918;p167"/>
          <p:cNvSpPr txBox="1"/>
          <p:nvPr/>
        </p:nvSpPr>
        <p:spPr>
          <a:xfrm>
            <a:off x="3616750" y="2335950"/>
            <a:ext cx="2048700" cy="2385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 bash script.sh</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-it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"$PWD":"/awscli"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"/awscli"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organs/awscli</a:t>
            </a:r>
            <a:endParaRPr sz="1100">
              <a:solidFill>
                <a:srgbClr val="24292F"/>
              </a:solidFill>
              <a:highlight>
                <a:srgbClr val="FFFFFF"/>
              </a:highlight>
              <a:latin typeface="Times New Roman"/>
              <a:ea typeface="Times New Roman"/>
              <a:cs typeface="Times New Roman"/>
              <a:sym typeface="Times New Roman"/>
            </a:endParaRPr>
          </a:p>
        </p:txBody>
      </p:sp>
      <p:sp>
        <p:nvSpPr>
          <p:cNvPr id="1919" name="Google Shape;1919;p167"/>
          <p:cNvSpPr txBox="1"/>
          <p:nvPr/>
        </p:nvSpPr>
        <p:spPr>
          <a:xfrm>
            <a:off x="6289125" y="2209050"/>
            <a:ext cx="2048700" cy="26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"/code"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ubuntu cat /etc/*release</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docker run --rm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-v "$PWD":"/python"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--workdir "/python"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python \</a:t>
            </a:r>
            <a:endParaRPr sz="1100">
              <a:solidFill>
                <a:srgbClr val="24292F"/>
              </a:solidFill>
              <a:highlight>
                <a:srgbClr val="FFFFFF"/>
              </a:highlight>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rgbClr val="24292F"/>
                </a:solidFill>
                <a:highlight>
                  <a:srgbClr val="FFFFFF"/>
                </a:highlight>
                <a:latin typeface="Times New Roman"/>
                <a:ea typeface="Times New Roman"/>
                <a:cs typeface="Times New Roman"/>
                <a:sym typeface="Times New Roman"/>
              </a:rPr>
              <a:t>           python python.py</a:t>
            </a:r>
            <a:endParaRPr sz="11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3" name="Shape 1923"/>
        <p:cNvGrpSpPr/>
        <p:nvPr/>
      </p:nvGrpSpPr>
      <p:grpSpPr>
        <a:xfrm>
          <a:off x="0" y="0"/>
          <a:ext cx="0" cy="0"/>
          <a:chOff x="0" y="0"/>
          <a:chExt cx="0" cy="0"/>
        </a:xfrm>
      </p:grpSpPr>
      <p:sp>
        <p:nvSpPr>
          <p:cNvPr id="1924" name="Google Shape;1924;p16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5" name="Google Shape;1925;p16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26" name="Google Shape;1926;p16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927" name="Google Shape;1927;p16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Port Forward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928" name="Google Shape;1928;p16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169"/>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34" name="Google Shape;1934;p16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35" name="Google Shape;1935;p16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36" name="Google Shape;1936;p16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37" name="Google Shape;1937;p169"/>
          <p:cNvSpPr txBox="1"/>
          <p:nvPr/>
        </p:nvSpPr>
        <p:spPr>
          <a:xfrm>
            <a:off x="270925" y="653650"/>
            <a:ext cx="3776100" cy="41868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0"/>
              </a:spcAft>
              <a:buClr>
                <a:schemeClr val="dk1"/>
              </a:buClr>
              <a:buSzPts val="1100"/>
              <a:buFont typeface="Arial"/>
              <a:buNone/>
            </a:pPr>
            <a:r>
              <a:rPr b="1" lang="en" sz="1200">
                <a:solidFill>
                  <a:srgbClr val="24292F"/>
                </a:solidFill>
                <a:highlight>
                  <a:srgbClr val="FFFFFF"/>
                </a:highlight>
                <a:latin typeface="Times New Roman"/>
                <a:ea typeface="Times New Roman"/>
                <a:cs typeface="Times New Roman"/>
                <a:sym typeface="Times New Roman"/>
              </a:rPr>
              <a:t>What is Port Forwarding in Docker?</a:t>
            </a:r>
            <a:endParaRPr b="1"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120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It helps us to access an application running inside a docker container</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When you run a docker container, Your containers will be on one network call private accelety network and docker engine on another network same as you host machine</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The default behavior here is that whatever is running inside the container cannot be access from the host for security concern</a:t>
            </a:r>
            <a:endParaRPr b="1" sz="1200">
              <a:solidFill>
                <a:srgbClr val="24292F"/>
              </a:solidFill>
              <a:highlight>
                <a:srgbClr val="FFFFFF"/>
              </a:highlight>
              <a:latin typeface="Times New Roman"/>
              <a:ea typeface="Times New Roman"/>
              <a:cs typeface="Times New Roman"/>
              <a:sym typeface="Times New Roman"/>
            </a:endParaRPr>
          </a:p>
          <a:p>
            <a:pPr indent="0" lvl="0" marL="0" rtl="0" algn="l">
              <a:lnSpc>
                <a:spcPct val="125000"/>
              </a:lnSpc>
              <a:spcBef>
                <a:spcPts val="1200"/>
              </a:spcBef>
              <a:spcAft>
                <a:spcPts val="0"/>
              </a:spcAft>
              <a:buNone/>
            </a:pPr>
            <a:r>
              <a:rPr b="1" lang="en" sz="1200">
                <a:solidFill>
                  <a:srgbClr val="24292F"/>
                </a:solidFill>
                <a:highlight>
                  <a:srgbClr val="FFFFFF"/>
                </a:highlight>
                <a:latin typeface="Times New Roman"/>
                <a:ea typeface="Times New Roman"/>
                <a:cs typeface="Times New Roman"/>
                <a:sym typeface="Times New Roman"/>
              </a:rPr>
              <a:t>We have 3 types of port forwarding in docker</a:t>
            </a:r>
            <a:endParaRPr b="1"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Not port forwarding</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Free port forwarding</a:t>
            </a:r>
            <a:endParaRPr sz="1200">
              <a:solidFill>
                <a:srgbClr val="24292F"/>
              </a:solidFill>
              <a:highlight>
                <a:srgbClr val="FFFFFF"/>
              </a:highlight>
              <a:latin typeface="Times New Roman"/>
              <a:ea typeface="Times New Roman"/>
              <a:cs typeface="Times New Roman"/>
              <a:sym typeface="Times New Roman"/>
            </a:endParaRPr>
          </a:p>
          <a:p>
            <a:pPr indent="-279400" lvl="0" marL="457200" rtl="0" algn="l">
              <a:lnSpc>
                <a:spcPct val="150000"/>
              </a:lnSpc>
              <a:spcBef>
                <a:spcPts val="0"/>
              </a:spcBef>
              <a:spcAft>
                <a:spcPts val="0"/>
              </a:spcAft>
              <a:buClr>
                <a:srgbClr val="24292F"/>
              </a:buClr>
              <a:buSzPts val="800"/>
              <a:buFont typeface="Times New Roman"/>
              <a:buChar char="●"/>
            </a:pPr>
            <a:r>
              <a:rPr lang="en" sz="1200">
                <a:solidFill>
                  <a:srgbClr val="24292F"/>
                </a:solidFill>
                <a:highlight>
                  <a:srgbClr val="FFFFFF"/>
                </a:highlight>
                <a:latin typeface="Times New Roman"/>
                <a:ea typeface="Times New Roman"/>
                <a:cs typeface="Times New Roman"/>
                <a:sym typeface="Times New Roman"/>
              </a:rPr>
              <a:t>Binding port forwarding</a:t>
            </a:r>
            <a:endParaRPr sz="1200">
              <a:solidFill>
                <a:srgbClr val="24292F"/>
              </a:solidFill>
              <a:highlight>
                <a:srgbClr val="FFFFFF"/>
              </a:highlight>
              <a:latin typeface="Times New Roman"/>
              <a:ea typeface="Times New Roman"/>
              <a:cs typeface="Times New Roman"/>
              <a:sym typeface="Times New Roman"/>
            </a:endParaRPr>
          </a:p>
        </p:txBody>
      </p:sp>
      <p:pic>
        <p:nvPicPr>
          <p:cNvPr id="1938" name="Google Shape;1938;p169"/>
          <p:cNvPicPr preferRelativeResize="0"/>
          <p:nvPr/>
        </p:nvPicPr>
        <p:blipFill>
          <a:blip r:embed="rId4">
            <a:alphaModFix/>
          </a:blip>
          <a:stretch>
            <a:fillRect/>
          </a:stretch>
        </p:blipFill>
        <p:spPr>
          <a:xfrm>
            <a:off x="4162175" y="1691375"/>
            <a:ext cx="4417151" cy="25593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70"/>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44" name="Google Shape;1944;p17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45" name="Google Shape;1945;p17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46" name="Google Shape;1946;p17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47" name="Google Shape;1947;p170"/>
          <p:cNvPicPr preferRelativeResize="0"/>
          <p:nvPr/>
        </p:nvPicPr>
        <p:blipFill>
          <a:blip r:embed="rId4">
            <a:alphaModFix/>
          </a:blip>
          <a:stretch>
            <a:fillRect/>
          </a:stretch>
        </p:blipFill>
        <p:spPr>
          <a:xfrm>
            <a:off x="4779275" y="1867408"/>
            <a:ext cx="4007325" cy="2321892"/>
          </a:xfrm>
          <a:prstGeom prst="rect">
            <a:avLst/>
          </a:prstGeom>
          <a:noFill/>
          <a:ln>
            <a:noFill/>
          </a:ln>
        </p:spPr>
      </p:pic>
      <p:pic>
        <p:nvPicPr>
          <p:cNvPr id="1948" name="Google Shape;1948;p170"/>
          <p:cNvPicPr preferRelativeResize="0"/>
          <p:nvPr/>
        </p:nvPicPr>
        <p:blipFill>
          <a:blip r:embed="rId5">
            <a:alphaModFix/>
          </a:blip>
          <a:stretch>
            <a:fillRect/>
          </a:stretch>
        </p:blipFill>
        <p:spPr>
          <a:xfrm>
            <a:off x="223600" y="1104325"/>
            <a:ext cx="4417150" cy="355138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171"/>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54" name="Google Shape;1954;p17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55" name="Google Shape;1955;p17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56" name="Google Shape;1956;p17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1957" name="Google Shape;1957;p171"/>
          <p:cNvPicPr preferRelativeResize="0"/>
          <p:nvPr/>
        </p:nvPicPr>
        <p:blipFill>
          <a:blip r:embed="rId4">
            <a:alphaModFix/>
          </a:blip>
          <a:stretch>
            <a:fillRect/>
          </a:stretch>
        </p:blipFill>
        <p:spPr>
          <a:xfrm>
            <a:off x="6373200" y="1005600"/>
            <a:ext cx="1938125" cy="3628700"/>
          </a:xfrm>
          <a:prstGeom prst="rect">
            <a:avLst/>
          </a:prstGeom>
          <a:noFill/>
          <a:ln>
            <a:noFill/>
          </a:ln>
        </p:spPr>
      </p:pic>
      <p:pic>
        <p:nvPicPr>
          <p:cNvPr id="1958" name="Google Shape;1958;p171"/>
          <p:cNvPicPr preferRelativeResize="0"/>
          <p:nvPr/>
        </p:nvPicPr>
        <p:blipFill>
          <a:blip r:embed="rId5">
            <a:alphaModFix/>
          </a:blip>
          <a:stretch>
            <a:fillRect/>
          </a:stretch>
        </p:blipFill>
        <p:spPr>
          <a:xfrm>
            <a:off x="1045850" y="760325"/>
            <a:ext cx="3261600" cy="1444500"/>
          </a:xfrm>
          <a:prstGeom prst="rect">
            <a:avLst/>
          </a:prstGeom>
          <a:noFill/>
          <a:ln>
            <a:noFill/>
          </a:ln>
        </p:spPr>
      </p:pic>
      <p:pic>
        <p:nvPicPr>
          <p:cNvPr id="1959" name="Google Shape;1959;p171"/>
          <p:cNvPicPr preferRelativeResize="0"/>
          <p:nvPr/>
        </p:nvPicPr>
        <p:blipFill>
          <a:blip r:embed="rId6">
            <a:alphaModFix/>
          </a:blip>
          <a:stretch>
            <a:fillRect/>
          </a:stretch>
        </p:blipFill>
        <p:spPr>
          <a:xfrm>
            <a:off x="1305826" y="2501050"/>
            <a:ext cx="3385500" cy="244007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72"/>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65" name="Google Shape;1965;p17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66" name="Google Shape;1966;p17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67" name="Google Shape;1967;p17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68" name="Google Shape;1968;p172"/>
          <p:cNvSpPr txBox="1"/>
          <p:nvPr/>
        </p:nvSpPr>
        <p:spPr>
          <a:xfrm>
            <a:off x="331900" y="1214100"/>
            <a:ext cx="3308700" cy="1173000"/>
          </a:xfrm>
          <a:prstGeom prst="rect">
            <a:avLst/>
          </a:prstGeom>
          <a:noFill/>
          <a:ln>
            <a:noFill/>
          </a:ln>
        </p:spPr>
        <p:txBody>
          <a:bodyPr anchorCtr="0" anchor="t" bIns="91425" lIns="91425" spcFirstLastPara="1" rIns="91425" wrap="square" tIns="91425">
            <a:spAutoFit/>
          </a:bodyPr>
          <a:lstStyle/>
          <a:p>
            <a:pPr indent="0" lvl="0" marL="0" marR="152400" rtl="0" algn="l">
              <a:lnSpc>
                <a:spcPct val="145000"/>
              </a:lnSpc>
              <a:spcBef>
                <a:spcPts val="0"/>
              </a:spcBef>
              <a:spcAft>
                <a:spcPts val="0"/>
              </a:spcAft>
              <a:buNone/>
            </a:pPr>
            <a:r>
              <a:rPr b="1" lang="en" sz="1200">
                <a:solidFill>
                  <a:srgbClr val="24292F"/>
                </a:solidFill>
                <a:latin typeface="Times New Roman"/>
                <a:ea typeface="Times New Roman"/>
                <a:cs typeface="Times New Roman"/>
                <a:sym typeface="Times New Roman"/>
              </a:rPr>
              <a:t>Free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0"/>
              </a:spcBef>
              <a:spcAft>
                <a:spcPts val="0"/>
              </a:spcAft>
              <a:buNone/>
            </a:pPr>
            <a:r>
              <a:rPr lang="en" sz="1200">
                <a:solidFill>
                  <a:srgbClr val="24292F"/>
                </a:solidFill>
                <a:latin typeface="Times New Roman"/>
                <a:ea typeface="Times New Roman"/>
                <a:cs typeface="Times New Roman"/>
                <a:sym typeface="Times New Roman"/>
              </a:rPr>
              <a:t>In this case, docker will automatically assign a random range from </a:t>
            </a:r>
            <a:r>
              <a:rPr b="1" lang="en" sz="1200">
                <a:solidFill>
                  <a:srgbClr val="24292F"/>
                </a:solidFill>
                <a:latin typeface="Times New Roman"/>
                <a:ea typeface="Times New Roman"/>
                <a:cs typeface="Times New Roman"/>
                <a:sym typeface="Times New Roman"/>
              </a:rPr>
              <a:t>30000-65535</a:t>
            </a:r>
            <a:endParaRPr b="1" sz="1200">
              <a:solidFill>
                <a:srgbClr val="24292F"/>
              </a:solidFill>
              <a:latin typeface="Times New Roman"/>
              <a:ea typeface="Times New Roman"/>
              <a:cs typeface="Times New Roman"/>
              <a:sym typeface="Times New Roman"/>
            </a:endParaRPr>
          </a:p>
        </p:txBody>
      </p:sp>
      <p:pic>
        <p:nvPicPr>
          <p:cNvPr id="1969" name="Google Shape;1969;p172"/>
          <p:cNvPicPr preferRelativeResize="0"/>
          <p:nvPr/>
        </p:nvPicPr>
        <p:blipFill>
          <a:blip r:embed="rId4">
            <a:alphaModFix/>
          </a:blip>
          <a:stretch>
            <a:fillRect/>
          </a:stretch>
        </p:blipFill>
        <p:spPr>
          <a:xfrm>
            <a:off x="4531400" y="1008125"/>
            <a:ext cx="4417151" cy="2559350"/>
          </a:xfrm>
          <a:prstGeom prst="rect">
            <a:avLst/>
          </a:prstGeom>
          <a:noFill/>
          <a:ln>
            <a:noFill/>
          </a:ln>
        </p:spPr>
      </p:pic>
      <p:sp>
        <p:nvSpPr>
          <p:cNvPr id="1970" name="Google Shape;1970;p172"/>
          <p:cNvSpPr txBox="1"/>
          <p:nvPr/>
        </p:nvSpPr>
        <p:spPr>
          <a:xfrm>
            <a:off x="223600" y="2769025"/>
            <a:ext cx="4053300" cy="7389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 </a:t>
            </a:r>
            <a:r>
              <a:rPr lang="en" sz="1200">
                <a:solidFill>
                  <a:srgbClr val="24292F"/>
                </a:solidFill>
                <a:latin typeface="Times New Roman"/>
                <a:ea typeface="Times New Roman"/>
                <a:cs typeface="Times New Roman"/>
                <a:sym typeface="Times New Roman"/>
              </a:rPr>
              <a:t>docker run -d -P nginx</a:t>
            </a:r>
            <a:endParaRPr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 docker run -d -P leonardtia/devops-pro-repos:covid19</a:t>
            </a:r>
            <a:endParaRPr sz="1200">
              <a:solidFill>
                <a:srgbClr val="24292F"/>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4" name="Google Shape;214;p2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Hypervisor</a:t>
            </a:r>
            <a:endParaRPr b="1" sz="1800">
              <a:solidFill>
                <a:srgbClr val="0B5394"/>
              </a:solidFill>
            </a:endParaRPr>
          </a:p>
        </p:txBody>
      </p:sp>
      <p:cxnSp>
        <p:nvCxnSpPr>
          <p:cNvPr id="215" name="Google Shape;215;p2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16" name="Google Shape;216;p2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217" name="Google Shape;217;p29"/>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server or computer must be able to handle </a:t>
            </a:r>
            <a:r>
              <a:rPr lang="en" sz="1200">
                <a:latin typeface="Times New Roman"/>
                <a:ea typeface="Times New Roman"/>
                <a:cs typeface="Times New Roman"/>
                <a:sym typeface="Times New Roman"/>
              </a:rPr>
              <a:t>virtualization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need a server with a lot of computer power or resources such as RAM and CPU</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have a single point of </a:t>
            </a:r>
            <a:r>
              <a:rPr lang="en" sz="1200">
                <a:latin typeface="Times New Roman"/>
                <a:ea typeface="Times New Roman"/>
                <a:cs typeface="Times New Roman"/>
                <a:sym typeface="Times New Roman"/>
              </a:rPr>
              <a:t>failure</a:t>
            </a:r>
            <a:r>
              <a:rPr lang="en" sz="1200">
                <a:latin typeface="Times New Roman"/>
                <a:ea typeface="Times New Roman"/>
                <a:cs typeface="Times New Roman"/>
                <a:sym typeface="Times New Roman"/>
              </a:rPr>
              <a:t> here because all our </a:t>
            </a:r>
            <a:r>
              <a:rPr lang="en" sz="1200">
                <a:latin typeface="Times New Roman"/>
                <a:ea typeface="Times New Roman"/>
                <a:cs typeface="Times New Roman"/>
                <a:sym typeface="Times New Roman"/>
              </a:rPr>
              <a:t>infrastructure</a:t>
            </a:r>
            <a:r>
              <a:rPr lang="en" sz="1200">
                <a:latin typeface="Times New Roman"/>
                <a:ea typeface="Times New Roman"/>
                <a:cs typeface="Times New Roman"/>
                <a:sym typeface="Times New Roman"/>
              </a:rPr>
              <a:t> in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Everything will be down if the main server is down</a:t>
            </a:r>
            <a:endParaRPr sz="1200">
              <a:latin typeface="Times New Roman"/>
              <a:ea typeface="Times New Roman"/>
              <a:cs typeface="Times New Roman"/>
              <a:sym typeface="Times New Roman"/>
            </a:endParaRPr>
          </a:p>
        </p:txBody>
      </p:sp>
      <p:pic>
        <p:nvPicPr>
          <p:cNvPr descr="Logo&#10;&#10;Description automatically generated" id="218" name="Google Shape;218;p2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73"/>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76" name="Google Shape;1976;p1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77" name="Google Shape;1977;p1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78" name="Google Shape;1978;p17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79" name="Google Shape;1979;p173"/>
          <p:cNvSpPr txBox="1"/>
          <p:nvPr/>
        </p:nvSpPr>
        <p:spPr>
          <a:xfrm>
            <a:off x="384650" y="1659375"/>
            <a:ext cx="3070800" cy="1477500"/>
          </a:xfrm>
          <a:prstGeom prst="rect">
            <a:avLst/>
          </a:prstGeom>
          <a:noFill/>
          <a:ln>
            <a:noFill/>
          </a:ln>
        </p:spPr>
        <p:txBody>
          <a:bodyPr anchorCtr="0" anchor="t" bIns="91425" lIns="91425" spcFirstLastPara="1" rIns="91425" wrap="square" tIns="91425">
            <a:spAutoFit/>
          </a:bodyPr>
          <a:lstStyle/>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Not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The container will not be accessible from outside.</a:t>
            </a:r>
            <a:endParaRPr b="1" sz="1200">
              <a:solidFill>
                <a:srgbClr val="24292F"/>
              </a:solidFill>
              <a:highlight>
                <a:srgbClr val="FFFFFF"/>
              </a:highlight>
              <a:latin typeface="Times New Roman"/>
              <a:ea typeface="Times New Roman"/>
              <a:cs typeface="Times New Roman"/>
              <a:sym typeface="Times New Roman"/>
            </a:endParaRPr>
          </a:p>
        </p:txBody>
      </p:sp>
      <p:pic>
        <p:nvPicPr>
          <p:cNvPr id="1980" name="Google Shape;1980;p173"/>
          <p:cNvPicPr preferRelativeResize="0"/>
          <p:nvPr/>
        </p:nvPicPr>
        <p:blipFill>
          <a:blip r:embed="rId4">
            <a:alphaModFix/>
          </a:blip>
          <a:stretch>
            <a:fillRect/>
          </a:stretch>
        </p:blipFill>
        <p:spPr>
          <a:xfrm>
            <a:off x="4346400" y="1821875"/>
            <a:ext cx="4417151" cy="2559350"/>
          </a:xfrm>
          <a:prstGeom prst="rect">
            <a:avLst/>
          </a:prstGeom>
          <a:noFill/>
          <a:ln>
            <a:noFill/>
          </a:ln>
        </p:spPr>
      </p:pic>
      <p:sp>
        <p:nvSpPr>
          <p:cNvPr id="1981" name="Google Shape;1981;p173"/>
          <p:cNvSpPr txBox="1"/>
          <p:nvPr/>
        </p:nvSpPr>
        <p:spPr>
          <a:xfrm>
            <a:off x="430700" y="3383175"/>
            <a:ext cx="1796400" cy="4002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lang="en" sz="1200">
                <a:solidFill>
                  <a:srgbClr val="24292F"/>
                </a:solidFill>
                <a:latin typeface="Times New Roman"/>
                <a:ea typeface="Times New Roman"/>
                <a:cs typeface="Times New Roman"/>
                <a:sym typeface="Times New Roman"/>
              </a:rPr>
              <a:t>docker run -d nginx</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7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987" name="Google Shape;1987;p1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Port Forwarding In Docker</a:t>
            </a:r>
            <a:endParaRPr b="1" sz="1800">
              <a:solidFill>
                <a:srgbClr val="0B5394"/>
              </a:solidFill>
            </a:endParaRPr>
          </a:p>
        </p:txBody>
      </p:sp>
      <p:cxnSp>
        <p:nvCxnSpPr>
          <p:cNvPr id="1988" name="Google Shape;1988;p1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89" name="Google Shape;1989;p17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1990" name="Google Shape;1990;p174"/>
          <p:cNvSpPr txBox="1"/>
          <p:nvPr/>
        </p:nvSpPr>
        <p:spPr>
          <a:xfrm>
            <a:off x="430700" y="1153975"/>
            <a:ext cx="3539100" cy="1847100"/>
          </a:xfrm>
          <a:prstGeom prst="rect">
            <a:avLst/>
          </a:prstGeom>
          <a:noFill/>
          <a:ln>
            <a:noFill/>
          </a:ln>
        </p:spPr>
        <p:txBody>
          <a:bodyPr anchorCtr="0" anchor="t" bIns="91425" lIns="91425" spcFirstLastPara="1" rIns="91425" wrap="square" tIns="91425">
            <a:spAutoFit/>
          </a:bodyPr>
          <a:lstStyle/>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Binding port forwarding</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t/>
            </a:r>
            <a:endParaRPr b="1"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b="1" lang="en" sz="1200">
                <a:solidFill>
                  <a:srgbClr val="24292F"/>
                </a:solidFill>
                <a:latin typeface="Times New Roman"/>
                <a:ea typeface="Times New Roman"/>
                <a:cs typeface="Times New Roman"/>
                <a:sym typeface="Times New Roman"/>
              </a:rPr>
              <a:t>PS: </a:t>
            </a:r>
            <a:r>
              <a:rPr lang="en" sz="1200">
                <a:solidFill>
                  <a:srgbClr val="24292F"/>
                </a:solidFill>
                <a:latin typeface="Times New Roman"/>
                <a:ea typeface="Times New Roman"/>
                <a:cs typeface="Times New Roman"/>
                <a:sym typeface="Times New Roman"/>
              </a:rPr>
              <a:t>To bind a port, the port most be expose in the docker file In this case, we can specify a particular port that we want to use.</a:t>
            </a:r>
            <a:endParaRPr b="1" sz="1200">
              <a:solidFill>
                <a:srgbClr val="24292F"/>
              </a:solidFill>
              <a:latin typeface="Times New Roman"/>
              <a:ea typeface="Times New Roman"/>
              <a:cs typeface="Times New Roman"/>
              <a:sym typeface="Times New Roman"/>
            </a:endParaRPr>
          </a:p>
        </p:txBody>
      </p:sp>
      <p:pic>
        <p:nvPicPr>
          <p:cNvPr id="1991" name="Google Shape;1991;p174"/>
          <p:cNvPicPr preferRelativeResize="0"/>
          <p:nvPr/>
        </p:nvPicPr>
        <p:blipFill>
          <a:blip r:embed="rId4">
            <a:alphaModFix/>
          </a:blip>
          <a:stretch>
            <a:fillRect/>
          </a:stretch>
        </p:blipFill>
        <p:spPr>
          <a:xfrm>
            <a:off x="4949575" y="1153975"/>
            <a:ext cx="3767900" cy="2183175"/>
          </a:xfrm>
          <a:prstGeom prst="rect">
            <a:avLst/>
          </a:prstGeom>
          <a:noFill/>
          <a:ln>
            <a:noFill/>
          </a:ln>
        </p:spPr>
      </p:pic>
      <p:sp>
        <p:nvSpPr>
          <p:cNvPr id="1992" name="Google Shape;1992;p174"/>
          <p:cNvSpPr txBox="1"/>
          <p:nvPr/>
        </p:nvSpPr>
        <p:spPr>
          <a:xfrm>
            <a:off x="430700" y="3383175"/>
            <a:ext cx="4314300" cy="7389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a:t>
            </a:r>
            <a:r>
              <a:rPr lang="en" sz="1200">
                <a:solidFill>
                  <a:srgbClr val="24292F"/>
                </a:solidFill>
                <a:latin typeface="Times New Roman"/>
                <a:ea typeface="Times New Roman"/>
                <a:cs typeface="Times New Roman"/>
                <a:sym typeface="Times New Roman"/>
              </a:rPr>
              <a:t>docker run -d -p 8888:80 nginx</a:t>
            </a:r>
            <a:endParaRPr sz="1200">
              <a:solidFill>
                <a:srgbClr val="24292F"/>
              </a:solidFill>
              <a:latin typeface="Times New Roman"/>
              <a:ea typeface="Times New Roman"/>
              <a:cs typeface="Times New Roman"/>
              <a:sym typeface="Times New Roman"/>
            </a:endParaRPr>
          </a:p>
          <a:p>
            <a:pPr indent="0" lvl="0" marL="0" marR="152400" rtl="0" algn="l">
              <a:lnSpc>
                <a:spcPct val="200000"/>
              </a:lnSpc>
              <a:spcBef>
                <a:spcPts val="0"/>
              </a:spcBef>
              <a:spcAft>
                <a:spcPts val="0"/>
              </a:spcAft>
              <a:buNone/>
            </a:pPr>
            <a:r>
              <a:rPr lang="en" sz="1200">
                <a:solidFill>
                  <a:srgbClr val="24292F"/>
                </a:solidFill>
                <a:latin typeface="Times New Roman"/>
                <a:ea typeface="Times New Roman"/>
                <a:cs typeface="Times New Roman"/>
                <a:sym typeface="Times New Roman"/>
              </a:rPr>
              <a:t>$ docker run -d -p 8889:80 leonardtia/devops-pro-repos:covid19</a:t>
            </a:r>
            <a:endParaRPr sz="1200">
              <a:latin typeface="Times New Roman"/>
              <a:ea typeface="Times New Roman"/>
              <a:cs typeface="Times New Roman"/>
              <a:sym typeface="Times New Roman"/>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6" name="Shape 1996"/>
        <p:cNvGrpSpPr/>
        <p:nvPr/>
      </p:nvGrpSpPr>
      <p:grpSpPr>
        <a:xfrm>
          <a:off x="0" y="0"/>
          <a:ext cx="0" cy="0"/>
          <a:chOff x="0" y="0"/>
          <a:chExt cx="0" cy="0"/>
        </a:xfrm>
      </p:grpSpPr>
      <p:sp>
        <p:nvSpPr>
          <p:cNvPr id="1997" name="Google Shape;1997;p17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98" name="Google Shape;1998;p17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99" name="Google Shape;1999;p17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00" name="Google Shape;2000;p17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Network in Docker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001" name="Google Shape;2001;p17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07" name="Google Shape;2007;p1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 Networking In Docker</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008" name="Google Shape;2008;p1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09" name="Google Shape;2009;p17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10" name="Google Shape;2010;p176"/>
          <p:cNvSpPr txBox="1"/>
          <p:nvPr/>
        </p:nvSpPr>
        <p:spPr>
          <a:xfrm>
            <a:off x="331900" y="953000"/>
            <a:ext cx="2448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Networking</a:t>
            </a:r>
            <a:r>
              <a:rPr lang="en" sz="1200">
                <a:latin typeface="Times New Roman"/>
                <a:ea typeface="Times New Roman"/>
                <a:cs typeface="Times New Roman"/>
                <a:sym typeface="Times New Roman"/>
              </a:rPr>
              <a:t> is to connect the docker container to each other and outside world so they can communicate with each other also they can talk to Docker Host. Docker uses</a:t>
            </a:r>
            <a:r>
              <a:rPr b="1" lang="en" sz="1200">
                <a:latin typeface="Times New Roman"/>
                <a:ea typeface="Times New Roman"/>
                <a:cs typeface="Times New Roman"/>
                <a:sym typeface="Times New Roman"/>
              </a:rPr>
              <a:t> CNM</a:t>
            </a:r>
            <a:r>
              <a:rPr lang="en" sz="1200">
                <a:latin typeface="Times New Roman"/>
                <a:ea typeface="Times New Roman"/>
                <a:cs typeface="Times New Roman"/>
                <a:sym typeface="Times New Roman"/>
              </a:rPr>
              <a:t> Container Network Model for networking. This model standardizes the steps required to provide networking for containers using multiple network drivers</a:t>
            </a:r>
            <a:endParaRPr sz="1200">
              <a:solidFill>
                <a:schemeClr val="dk1"/>
              </a:solidFill>
              <a:latin typeface="Times New Roman"/>
              <a:ea typeface="Times New Roman"/>
              <a:cs typeface="Times New Roman"/>
              <a:sym typeface="Times New Roman"/>
            </a:endParaRPr>
          </a:p>
        </p:txBody>
      </p:sp>
      <p:pic>
        <p:nvPicPr>
          <p:cNvPr id="2011" name="Google Shape;2011;p176"/>
          <p:cNvPicPr preferRelativeResize="0"/>
          <p:nvPr/>
        </p:nvPicPr>
        <p:blipFill>
          <a:blip r:embed="rId4">
            <a:alphaModFix/>
          </a:blip>
          <a:stretch>
            <a:fillRect/>
          </a:stretch>
        </p:blipFill>
        <p:spPr>
          <a:xfrm>
            <a:off x="3342876" y="890437"/>
            <a:ext cx="5382374" cy="3936924"/>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7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17" name="Google Shape;2017;p17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Network Types</a:t>
            </a:r>
            <a:r>
              <a:rPr b="1" lang="en" sz="1800">
                <a:solidFill>
                  <a:srgbClr val="0B5394"/>
                </a:solidFill>
                <a:latin typeface="Roboto"/>
                <a:ea typeface="Roboto"/>
                <a:cs typeface="Roboto"/>
                <a:sym typeface="Roboto"/>
              </a:rPr>
              <a:t> In Docker</a:t>
            </a:r>
            <a:endParaRPr b="1" sz="1800">
              <a:solidFill>
                <a:srgbClr val="0B5394"/>
              </a:solidFill>
            </a:endParaRPr>
          </a:p>
        </p:txBody>
      </p:sp>
      <p:cxnSp>
        <p:nvCxnSpPr>
          <p:cNvPr id="2018" name="Google Shape;2018;p17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19" name="Google Shape;2019;p17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20" name="Google Shape;2020;p177"/>
          <p:cNvSpPr txBox="1"/>
          <p:nvPr/>
        </p:nvSpPr>
        <p:spPr>
          <a:xfrm>
            <a:off x="393300" y="1750688"/>
            <a:ext cx="2662800" cy="2216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sz="1200">
                <a:latin typeface="Times New Roman"/>
                <a:ea typeface="Times New Roman"/>
                <a:cs typeface="Times New Roman"/>
                <a:sym typeface="Times New Roman"/>
              </a:rPr>
              <a:t>We have 4 types of network in Docker:</a:t>
            </a:r>
            <a:endParaRPr b="1"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Bridge Networking (This is the default network in Docker)</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Host Networking</a:t>
            </a:r>
            <a:endParaRPr sz="1200">
              <a:latin typeface="Times New Roman"/>
              <a:ea typeface="Times New Roman"/>
              <a:cs typeface="Times New Roman"/>
              <a:sym typeface="Times New Roman"/>
            </a:endParaRPr>
          </a:p>
          <a:p>
            <a:pPr indent="-304800" lvl="0" marL="457200" rtl="0" algn="l">
              <a:lnSpc>
                <a:spcPct val="200000"/>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Overlay Networking</a:t>
            </a:r>
            <a:endParaRPr sz="1200">
              <a:latin typeface="Times New Roman"/>
              <a:ea typeface="Times New Roman"/>
              <a:cs typeface="Times New Roman"/>
              <a:sym typeface="Times New Roman"/>
            </a:endParaRPr>
          </a:p>
        </p:txBody>
      </p:sp>
      <p:pic>
        <p:nvPicPr>
          <p:cNvPr id="2021" name="Google Shape;2021;p177"/>
          <p:cNvPicPr preferRelativeResize="0"/>
          <p:nvPr/>
        </p:nvPicPr>
        <p:blipFill>
          <a:blip r:embed="rId4">
            <a:alphaModFix/>
          </a:blip>
          <a:stretch>
            <a:fillRect/>
          </a:stretch>
        </p:blipFill>
        <p:spPr>
          <a:xfrm>
            <a:off x="3342876" y="890437"/>
            <a:ext cx="5382374" cy="393692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1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27" name="Google Shape;2027;p1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28" name="Google Shape;2028;p1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29" name="Google Shape;2029;p17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30" name="Google Shape;2030;p178"/>
          <p:cNvSpPr txBox="1"/>
          <p:nvPr/>
        </p:nvSpPr>
        <p:spPr>
          <a:xfrm>
            <a:off x="331900" y="953000"/>
            <a:ext cx="2448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Bridge network</a:t>
            </a:r>
            <a:r>
              <a:rPr lang="en" sz="1200">
                <a:latin typeface="Times New Roman"/>
                <a:ea typeface="Times New Roman"/>
                <a:cs typeface="Times New Roman"/>
                <a:sym typeface="Times New Roman"/>
              </a:rPr>
              <a:t> is a default network that get created automatically when you deploy a container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bridge network creates a private internal isolated network to the host so containers on this network can communicate.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us to see our applica</a:t>
            </a:r>
            <a:r>
              <a:rPr lang="en" sz="1200">
                <a:latin typeface="Times New Roman"/>
                <a:ea typeface="Times New Roman"/>
                <a:cs typeface="Times New Roman"/>
                <a:sym typeface="Times New Roman"/>
              </a:rPr>
              <a:t>tion outside the work. Or it expose our application outside the world</a:t>
            </a:r>
            <a:endParaRPr sz="1200">
              <a:latin typeface="Times New Roman"/>
              <a:ea typeface="Times New Roman"/>
              <a:cs typeface="Times New Roman"/>
              <a:sym typeface="Times New Roman"/>
            </a:endParaRPr>
          </a:p>
        </p:txBody>
      </p:sp>
      <p:sp>
        <p:nvSpPr>
          <p:cNvPr id="2031" name="Google Shape;2031;p1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Bridge </a:t>
            </a:r>
            <a:r>
              <a:rPr b="1" lang="en" sz="1800">
                <a:solidFill>
                  <a:srgbClr val="0B5394"/>
                </a:solidFill>
                <a:latin typeface="Roboto"/>
                <a:ea typeface="Roboto"/>
                <a:cs typeface="Roboto"/>
                <a:sym typeface="Roboto"/>
              </a:rPr>
              <a:t>Network </a:t>
            </a:r>
            <a:endParaRPr b="1" sz="1800">
              <a:solidFill>
                <a:srgbClr val="0B5394"/>
              </a:solidFill>
            </a:endParaRPr>
          </a:p>
        </p:txBody>
      </p:sp>
      <p:pic>
        <p:nvPicPr>
          <p:cNvPr id="2032" name="Google Shape;2032;p178"/>
          <p:cNvPicPr preferRelativeResize="0"/>
          <p:nvPr/>
        </p:nvPicPr>
        <p:blipFill>
          <a:blip r:embed="rId4">
            <a:alphaModFix/>
          </a:blip>
          <a:stretch>
            <a:fillRect/>
          </a:stretch>
        </p:blipFill>
        <p:spPr>
          <a:xfrm>
            <a:off x="3716875" y="890425"/>
            <a:ext cx="4375300" cy="40572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7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38" name="Google Shape;2038;p1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39" name="Google Shape;2039;p17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40" name="Google Shape;2040;p17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41" name="Google Shape;2041;p179"/>
          <p:cNvSpPr txBox="1"/>
          <p:nvPr/>
        </p:nvSpPr>
        <p:spPr>
          <a:xfrm>
            <a:off x="331900" y="953000"/>
            <a:ext cx="24486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Bridge network</a:t>
            </a:r>
            <a:r>
              <a:rPr lang="en" sz="1200">
                <a:latin typeface="Times New Roman"/>
                <a:ea typeface="Times New Roman"/>
                <a:cs typeface="Times New Roman"/>
                <a:sym typeface="Times New Roman"/>
              </a:rPr>
              <a:t> is a default network that get created automatically when you deploy a container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bridge network creates a private internal isolated network to the host so containers on this network can communicate.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us to see our application outside the work. Or it expose our application outside the world</a:t>
            </a:r>
            <a:endParaRPr sz="1200">
              <a:latin typeface="Times New Roman"/>
              <a:ea typeface="Times New Roman"/>
              <a:cs typeface="Times New Roman"/>
              <a:sym typeface="Times New Roman"/>
            </a:endParaRPr>
          </a:p>
        </p:txBody>
      </p:sp>
      <p:sp>
        <p:nvSpPr>
          <p:cNvPr id="2042" name="Google Shape;2042;p1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Bridge Network </a:t>
            </a:r>
            <a:endParaRPr b="1" sz="1800">
              <a:solidFill>
                <a:srgbClr val="0B5394"/>
              </a:solidFill>
            </a:endParaRPr>
          </a:p>
        </p:txBody>
      </p:sp>
      <p:pic>
        <p:nvPicPr>
          <p:cNvPr id="2043" name="Google Shape;2043;p179"/>
          <p:cNvPicPr preferRelativeResize="0"/>
          <p:nvPr/>
        </p:nvPicPr>
        <p:blipFill rotWithShape="1">
          <a:blip r:embed="rId4">
            <a:alphaModFix/>
          </a:blip>
          <a:srcRect b="5519" l="2380" r="9451" t="4593"/>
          <a:stretch/>
        </p:blipFill>
        <p:spPr>
          <a:xfrm>
            <a:off x="3409250" y="1322900"/>
            <a:ext cx="4836449" cy="3462249"/>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1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49" name="Google Shape;2049;p1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50" name="Google Shape;2050;p1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51" name="Google Shape;2051;p18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52" name="Google Shape;2052;p180"/>
          <p:cNvSpPr txBox="1"/>
          <p:nvPr/>
        </p:nvSpPr>
        <p:spPr>
          <a:xfrm>
            <a:off x="331900" y="952638"/>
            <a:ext cx="24486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network host</a:t>
            </a:r>
            <a:r>
              <a:rPr lang="en" sz="1200">
                <a:latin typeface="Times New Roman"/>
                <a:ea typeface="Times New Roman"/>
                <a:cs typeface="Times New Roman"/>
                <a:sym typeface="Times New Roman"/>
              </a:rPr>
              <a:t>, also known as Docker host networking, is a networking mode in which a Docker container shares its network namespace with the host machine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network allows does not us to see our application outside the work. Or to expose our application outside the world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If you network is type host, you will not be able to see you application </a:t>
            </a:r>
            <a:r>
              <a:rPr lang="en" sz="1200">
                <a:latin typeface="Times New Roman"/>
                <a:ea typeface="Times New Roman"/>
                <a:cs typeface="Times New Roman"/>
                <a:sym typeface="Times New Roman"/>
              </a:rPr>
              <a:t>outside</a:t>
            </a:r>
            <a:r>
              <a:rPr lang="en" sz="1200">
                <a:latin typeface="Times New Roman"/>
                <a:ea typeface="Times New Roman"/>
                <a:cs typeface="Times New Roman"/>
                <a:sym typeface="Times New Roman"/>
              </a:rPr>
              <a:t> the world</a:t>
            </a:r>
            <a:endParaRPr sz="1200">
              <a:latin typeface="Times New Roman"/>
              <a:ea typeface="Times New Roman"/>
              <a:cs typeface="Times New Roman"/>
              <a:sym typeface="Times New Roman"/>
            </a:endParaRPr>
          </a:p>
        </p:txBody>
      </p:sp>
      <p:sp>
        <p:nvSpPr>
          <p:cNvPr id="2053" name="Google Shape;2053;p1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Host</a:t>
            </a:r>
            <a:r>
              <a:rPr b="1" lang="en" sz="1800">
                <a:solidFill>
                  <a:srgbClr val="0B5394"/>
                </a:solidFill>
                <a:latin typeface="Roboto"/>
                <a:ea typeface="Roboto"/>
                <a:cs typeface="Roboto"/>
                <a:sym typeface="Roboto"/>
              </a:rPr>
              <a:t> Network </a:t>
            </a:r>
            <a:endParaRPr b="1" sz="1800">
              <a:solidFill>
                <a:srgbClr val="0B5394"/>
              </a:solidFill>
            </a:endParaRPr>
          </a:p>
        </p:txBody>
      </p:sp>
      <p:pic>
        <p:nvPicPr>
          <p:cNvPr id="2054" name="Google Shape;2054;p180"/>
          <p:cNvPicPr preferRelativeResize="0"/>
          <p:nvPr/>
        </p:nvPicPr>
        <p:blipFill rotWithShape="1">
          <a:blip r:embed="rId4">
            <a:alphaModFix/>
          </a:blip>
          <a:srcRect b="0" l="4778" r="3864" t="2448"/>
          <a:stretch/>
        </p:blipFill>
        <p:spPr>
          <a:xfrm>
            <a:off x="3098400" y="1031150"/>
            <a:ext cx="5719625" cy="38140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1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60" name="Google Shape;2060;p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61" name="Google Shape;2061;p1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62" name="Google Shape;2062;p18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63" name="Google Shape;2063;p181"/>
          <p:cNvSpPr txBox="1"/>
          <p:nvPr/>
        </p:nvSpPr>
        <p:spPr>
          <a:xfrm>
            <a:off x="331900" y="1413238"/>
            <a:ext cx="2448600" cy="286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overlay network</a:t>
            </a:r>
            <a:r>
              <a:rPr lang="en" sz="1200">
                <a:latin typeface="Times New Roman"/>
                <a:ea typeface="Times New Roman"/>
                <a:cs typeface="Times New Roman"/>
                <a:sym typeface="Times New Roman"/>
              </a:rPr>
              <a:t> driver creates a distributed network among multiple Docker daemon hosts.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It allows containers connected to it to communicate securely when encryption is enabled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type of network is only used in </a:t>
            </a:r>
            <a:r>
              <a:rPr b="1" lang="en" sz="1200">
                <a:latin typeface="Times New Roman"/>
                <a:ea typeface="Times New Roman"/>
                <a:cs typeface="Times New Roman"/>
                <a:sym typeface="Times New Roman"/>
              </a:rPr>
              <a:t>docker </a:t>
            </a:r>
            <a:r>
              <a:rPr b="1" lang="en" sz="1200">
                <a:latin typeface="Times New Roman"/>
                <a:ea typeface="Times New Roman"/>
                <a:cs typeface="Times New Roman"/>
                <a:sym typeface="Times New Roman"/>
              </a:rPr>
              <a:t>swarm</a:t>
            </a:r>
            <a:endParaRPr b="1" sz="1200">
              <a:latin typeface="Times New Roman"/>
              <a:ea typeface="Times New Roman"/>
              <a:cs typeface="Times New Roman"/>
              <a:sym typeface="Times New Roman"/>
            </a:endParaRPr>
          </a:p>
        </p:txBody>
      </p:sp>
      <p:sp>
        <p:nvSpPr>
          <p:cNvPr id="2064" name="Google Shape;2064;p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Overlay</a:t>
            </a:r>
            <a:r>
              <a:rPr b="1" lang="en" sz="1800">
                <a:solidFill>
                  <a:srgbClr val="0B5394"/>
                </a:solidFill>
                <a:latin typeface="Roboto"/>
                <a:ea typeface="Roboto"/>
                <a:cs typeface="Roboto"/>
                <a:sym typeface="Roboto"/>
              </a:rPr>
              <a:t> Network </a:t>
            </a:r>
            <a:endParaRPr b="1" sz="1800">
              <a:solidFill>
                <a:srgbClr val="0B5394"/>
              </a:solidFill>
            </a:endParaRPr>
          </a:p>
        </p:txBody>
      </p:sp>
      <p:pic>
        <p:nvPicPr>
          <p:cNvPr id="2065" name="Google Shape;2065;p181"/>
          <p:cNvPicPr preferRelativeResize="0"/>
          <p:nvPr/>
        </p:nvPicPr>
        <p:blipFill>
          <a:blip r:embed="rId4">
            <a:alphaModFix/>
          </a:blip>
          <a:stretch>
            <a:fillRect/>
          </a:stretch>
        </p:blipFill>
        <p:spPr>
          <a:xfrm>
            <a:off x="2825800" y="1301500"/>
            <a:ext cx="6016098" cy="360402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8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71" name="Google Shape;2071;p1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b="1" sz="1800">
              <a:solidFill>
                <a:srgbClr val="0B5394"/>
              </a:solidFill>
            </a:endParaRPr>
          </a:p>
        </p:txBody>
      </p:sp>
      <p:cxnSp>
        <p:nvCxnSpPr>
          <p:cNvPr id="2072" name="Google Shape;2072;p18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73" name="Google Shape;2073;p18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074" name="Google Shape;2074;p1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Overlay Network </a:t>
            </a:r>
            <a:endParaRPr b="1" sz="1800">
              <a:solidFill>
                <a:srgbClr val="0B5394"/>
              </a:solidFill>
            </a:endParaRPr>
          </a:p>
        </p:txBody>
      </p:sp>
      <p:pic>
        <p:nvPicPr>
          <p:cNvPr id="2075" name="Google Shape;2075;p182"/>
          <p:cNvPicPr preferRelativeResize="0"/>
          <p:nvPr/>
        </p:nvPicPr>
        <p:blipFill>
          <a:blip r:embed="rId4">
            <a:alphaModFix/>
          </a:blip>
          <a:stretch>
            <a:fillRect/>
          </a:stretch>
        </p:blipFill>
        <p:spPr>
          <a:xfrm>
            <a:off x="372450" y="1138625"/>
            <a:ext cx="8399100" cy="343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0"/>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4" name="Google Shape;224;p30"/>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25" name="Google Shape;225;p30"/>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26" name="Google Shape;226;p30"/>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Virtualization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27" name="Google Shape;227;p30"/>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9" name="Shape 2079"/>
        <p:cNvGrpSpPr/>
        <p:nvPr/>
      </p:nvGrpSpPr>
      <p:grpSpPr>
        <a:xfrm>
          <a:off x="0" y="0"/>
          <a:ext cx="0" cy="0"/>
          <a:chOff x="0" y="0"/>
          <a:chExt cx="0" cy="0"/>
        </a:xfrm>
      </p:grpSpPr>
      <p:sp>
        <p:nvSpPr>
          <p:cNvPr id="2080" name="Google Shape;2080;p18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1" name="Google Shape;2081;p18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082" name="Google Shape;2082;p18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083" name="Google Shape;2083;p18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Dockerfile</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084" name="Google Shape;2084;p183"/>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84"/>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90" name="Google Shape;2090;p1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Workflow</a:t>
            </a:r>
            <a:endParaRPr b="1" sz="1800">
              <a:solidFill>
                <a:srgbClr val="0B5394"/>
              </a:solidFill>
            </a:endParaRPr>
          </a:p>
        </p:txBody>
      </p:sp>
      <p:cxnSp>
        <p:nvCxnSpPr>
          <p:cNvPr id="2091" name="Google Shape;2091;p1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92" name="Google Shape;2092;p18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093" name="Google Shape;2093;p184"/>
          <p:cNvPicPr preferRelativeResize="0"/>
          <p:nvPr/>
        </p:nvPicPr>
        <p:blipFill>
          <a:blip r:embed="rId4">
            <a:alphaModFix/>
          </a:blip>
          <a:stretch>
            <a:fillRect/>
          </a:stretch>
        </p:blipFill>
        <p:spPr>
          <a:xfrm>
            <a:off x="538100" y="625275"/>
            <a:ext cx="6896599" cy="42733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8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099" name="Google Shape;2099;p18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Dockerfile?</a:t>
            </a:r>
            <a:endParaRPr b="1" sz="1800">
              <a:solidFill>
                <a:srgbClr val="0B5394"/>
              </a:solidFill>
            </a:endParaRPr>
          </a:p>
        </p:txBody>
      </p:sp>
      <p:cxnSp>
        <p:nvCxnSpPr>
          <p:cNvPr id="2100" name="Google Shape;2100;p18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01" name="Google Shape;2101;p18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02" name="Google Shape;2102;p185"/>
          <p:cNvSpPr txBox="1"/>
          <p:nvPr/>
        </p:nvSpPr>
        <p:spPr>
          <a:xfrm>
            <a:off x="244150" y="740450"/>
            <a:ext cx="46698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Dockerfile</a:t>
            </a:r>
            <a:r>
              <a:rPr lang="en" sz="1200">
                <a:latin typeface="Times New Roman"/>
                <a:ea typeface="Times New Roman"/>
                <a:cs typeface="Times New Roman"/>
                <a:sym typeface="Times New Roman"/>
              </a:rPr>
              <a:t> is a text file that carry out all the instructions to build a custom image</a:t>
            </a:r>
            <a:endParaRPr sz="1200">
              <a:latin typeface="Times New Roman"/>
              <a:ea typeface="Times New Roman"/>
              <a:cs typeface="Times New Roman"/>
              <a:sym typeface="Times New Roman"/>
            </a:endParaRPr>
          </a:p>
        </p:txBody>
      </p:sp>
      <p:pic>
        <p:nvPicPr>
          <p:cNvPr id="2103" name="Google Shape;2103;p185"/>
          <p:cNvPicPr preferRelativeResize="0"/>
          <p:nvPr/>
        </p:nvPicPr>
        <p:blipFill>
          <a:blip r:embed="rId4">
            <a:alphaModFix/>
          </a:blip>
          <a:stretch>
            <a:fillRect/>
          </a:stretch>
        </p:blipFill>
        <p:spPr>
          <a:xfrm>
            <a:off x="331900" y="1555850"/>
            <a:ext cx="5195218" cy="3219101"/>
          </a:xfrm>
          <a:prstGeom prst="rect">
            <a:avLst/>
          </a:prstGeom>
          <a:noFill/>
          <a:ln>
            <a:noFill/>
          </a:ln>
        </p:spPr>
      </p:pic>
      <p:pic>
        <p:nvPicPr>
          <p:cNvPr id="2104" name="Google Shape;2104;p185"/>
          <p:cNvPicPr preferRelativeResize="0"/>
          <p:nvPr/>
        </p:nvPicPr>
        <p:blipFill>
          <a:blip r:embed="rId5">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86"/>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10" name="Google Shape;2110;p18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11" name="Google Shape;2111;p18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12" name="Google Shape;2112;p18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13" name="Google Shape;2113;p186"/>
          <p:cNvSpPr txBox="1"/>
          <p:nvPr/>
        </p:nvSpPr>
        <p:spPr>
          <a:xfrm>
            <a:off x="223600" y="968350"/>
            <a:ext cx="4669800" cy="25860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A Dockerfile </a:t>
            </a:r>
            <a:r>
              <a:rPr lang="en" sz="1200">
                <a:latin typeface="Times New Roman"/>
                <a:ea typeface="Times New Roman"/>
                <a:cs typeface="Times New Roman"/>
                <a:sym typeface="Times New Roman"/>
              </a:rPr>
              <a:t>alway start with uppercase D such as </a:t>
            </a:r>
            <a:r>
              <a:rPr b="1" lang="en" sz="1200">
                <a:latin typeface="Times New Roman"/>
                <a:ea typeface="Times New Roman"/>
                <a:cs typeface="Times New Roman"/>
                <a:sym typeface="Times New Roman"/>
              </a:rPr>
              <a:t>Dockerfile</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When you D</a:t>
            </a:r>
            <a:r>
              <a:rPr lang="en" sz="1200">
                <a:latin typeface="Times New Roman"/>
                <a:ea typeface="Times New Roman"/>
                <a:cs typeface="Times New Roman"/>
                <a:sym typeface="Times New Roman"/>
              </a:rPr>
              <a:t>ockerfile</a:t>
            </a:r>
            <a:r>
              <a:rPr lang="en" sz="1200">
                <a:latin typeface="Times New Roman"/>
                <a:ea typeface="Times New Roman"/>
                <a:cs typeface="Times New Roman"/>
                <a:sym typeface="Times New Roman"/>
              </a:rPr>
              <a:t> start </a:t>
            </a:r>
            <a:r>
              <a:rPr lang="en" sz="1200">
                <a:solidFill>
                  <a:schemeClr val="dk1"/>
                </a:solidFill>
                <a:latin typeface="Times New Roman"/>
                <a:ea typeface="Times New Roman"/>
                <a:cs typeface="Times New Roman"/>
                <a:sym typeface="Times New Roman"/>
              </a:rPr>
              <a:t>with uppercase D, we will not need to specify it through the command line while building because if you are running the build in the same location where your Dockerfile is located</a:t>
            </a:r>
            <a:endParaRPr sz="12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200">
                <a:solidFill>
                  <a:schemeClr val="dk1"/>
                </a:solidFill>
                <a:latin typeface="Times New Roman"/>
                <a:ea typeface="Times New Roman"/>
                <a:cs typeface="Times New Roman"/>
                <a:sym typeface="Times New Roman"/>
              </a:rPr>
              <a:t>If you Dockerfile name is not Dockerfile because you might have multiple Dockerfile, you file should have an extension </a:t>
            </a:r>
            <a:r>
              <a:rPr b="1" lang="en" sz="1200">
                <a:solidFill>
                  <a:schemeClr val="dk1"/>
                </a:solidFill>
                <a:latin typeface="Times New Roman"/>
                <a:ea typeface="Times New Roman"/>
                <a:cs typeface="Times New Roman"/>
                <a:sym typeface="Times New Roman"/>
              </a:rPr>
              <a:t>.Dockerfile </a:t>
            </a:r>
            <a:r>
              <a:rPr lang="en" sz="1200">
                <a:solidFill>
                  <a:schemeClr val="dk1"/>
                </a:solidFill>
                <a:latin typeface="Times New Roman"/>
                <a:ea typeface="Times New Roman"/>
                <a:cs typeface="Times New Roman"/>
                <a:sym typeface="Times New Roman"/>
              </a:rPr>
              <a:t>and you must pass an argument </a:t>
            </a:r>
            <a:r>
              <a:rPr b="1" lang="en" sz="1200">
                <a:solidFill>
                  <a:schemeClr val="dk1"/>
                </a:solidFill>
                <a:latin typeface="Times New Roman"/>
                <a:ea typeface="Times New Roman"/>
                <a:cs typeface="Times New Roman"/>
                <a:sym typeface="Times New Roman"/>
              </a:rPr>
              <a:t>-f</a:t>
            </a:r>
            <a:r>
              <a:rPr lang="en" sz="1200">
                <a:solidFill>
                  <a:schemeClr val="dk1"/>
                </a:solidFill>
                <a:latin typeface="Times New Roman"/>
                <a:ea typeface="Times New Roman"/>
                <a:cs typeface="Times New Roman"/>
                <a:sym typeface="Times New Roman"/>
              </a:rPr>
              <a:t> and the Dockerfile name through the CLI while building your image</a:t>
            </a:r>
            <a:endParaRPr sz="1200">
              <a:solidFill>
                <a:schemeClr val="dk1"/>
              </a:solidFill>
              <a:latin typeface="Times New Roman"/>
              <a:ea typeface="Times New Roman"/>
              <a:cs typeface="Times New Roman"/>
              <a:sym typeface="Times New Roman"/>
            </a:endParaRPr>
          </a:p>
        </p:txBody>
      </p:sp>
      <p:sp>
        <p:nvSpPr>
          <p:cNvPr id="2114" name="Google Shape;2114;p186"/>
          <p:cNvSpPr txBox="1"/>
          <p:nvPr/>
        </p:nvSpPr>
        <p:spPr>
          <a:xfrm>
            <a:off x="599525" y="3710400"/>
            <a:ext cx="43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5" name="Google Shape;2115;p186"/>
          <p:cNvSpPr txBox="1"/>
          <p:nvPr/>
        </p:nvSpPr>
        <p:spPr>
          <a:xfrm>
            <a:off x="5237450" y="1182225"/>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
        <p:nvSpPr>
          <p:cNvPr id="2116" name="Google Shape;2116;p186"/>
          <p:cNvSpPr txBox="1"/>
          <p:nvPr/>
        </p:nvSpPr>
        <p:spPr>
          <a:xfrm>
            <a:off x="766150" y="388515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18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22" name="Google Shape;2122;p18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23" name="Google Shape;2123;p18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24" name="Google Shape;2124;p187"/>
          <p:cNvSpPr txBox="1"/>
          <p:nvPr/>
        </p:nvSpPr>
        <p:spPr>
          <a:xfrm>
            <a:off x="975675" y="3871600"/>
            <a:ext cx="43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5" name="Google Shape;2125;p187"/>
          <p:cNvSpPr txBox="1"/>
          <p:nvPr/>
        </p:nvSpPr>
        <p:spPr>
          <a:xfrm>
            <a:off x="975675" y="4307375"/>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cxnSp>
        <p:nvCxnSpPr>
          <p:cNvPr id="2126" name="Google Shape;2126;p187"/>
          <p:cNvCxnSpPr/>
          <p:nvPr/>
        </p:nvCxnSpPr>
        <p:spPr>
          <a:xfrm flipH="1">
            <a:off x="135678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27" name="Google Shape;2127;p187"/>
          <p:cNvSpPr/>
          <p:nvPr/>
        </p:nvSpPr>
        <p:spPr>
          <a:xfrm>
            <a:off x="135677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1</a:t>
            </a:r>
            <a:endParaRPr/>
          </a:p>
        </p:txBody>
      </p:sp>
      <p:sp>
        <p:nvSpPr>
          <p:cNvPr id="2128" name="Google Shape;2128;p187"/>
          <p:cNvSpPr/>
          <p:nvPr/>
        </p:nvSpPr>
        <p:spPr>
          <a:xfrm>
            <a:off x="540225" y="754975"/>
            <a:ext cx="2240700" cy="2662800"/>
          </a:xfrm>
          <a:prstGeom prst="roundRect">
            <a:avLst>
              <a:gd fmla="val 16667" name="adj"/>
            </a:avLst>
          </a:prstGeom>
          <a:solidFill>
            <a:srgbClr val="FFFFFF">
              <a:alpha val="92940"/>
            </a:srgbClr>
          </a:solidFill>
          <a:ln cap="flat" cmpd="sng" w="9525">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1- </a:t>
            </a:r>
            <a:r>
              <a:rPr lang="en" sz="1200">
                <a:solidFill>
                  <a:schemeClr val="dk1"/>
                </a:solidFill>
                <a:latin typeface="Times New Roman"/>
                <a:ea typeface="Times New Roman"/>
                <a:cs typeface="Times New Roman"/>
                <a:sym typeface="Times New Roman"/>
              </a:rPr>
              <a:t>Docker client</a:t>
            </a:r>
            <a:endParaRPr sz="12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2- </a:t>
            </a:r>
            <a:r>
              <a:rPr lang="en" sz="1200">
                <a:solidFill>
                  <a:schemeClr val="dk1"/>
                </a:solidFill>
                <a:latin typeface="Times New Roman"/>
                <a:ea typeface="Times New Roman"/>
                <a:cs typeface="Times New Roman"/>
                <a:sym typeface="Times New Roman"/>
              </a:rPr>
              <a:t>Action to perform  which means in other words build the image</a:t>
            </a:r>
            <a:endParaRPr sz="1200">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Image tag o</a:t>
            </a:r>
            <a:r>
              <a:rPr lang="en" sz="1200">
                <a:latin typeface="Times New Roman"/>
                <a:ea typeface="Times New Roman"/>
                <a:cs typeface="Times New Roman"/>
                <a:sym typeface="Times New Roman"/>
              </a:rPr>
              <a:t>r image name </a:t>
            </a:r>
            <a:endParaRPr sz="1200">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200">
                <a:solidFill>
                  <a:srgbClr val="000000"/>
                </a:solidFill>
                <a:latin typeface="Times New Roman"/>
                <a:ea typeface="Times New Roman"/>
                <a:cs typeface="Times New Roman"/>
                <a:sym typeface="Times New Roman"/>
              </a:rPr>
              <a:t>3- </a:t>
            </a:r>
            <a:r>
              <a:rPr lang="en" sz="1200">
                <a:latin typeface="Times New Roman"/>
                <a:ea typeface="Times New Roman"/>
                <a:cs typeface="Times New Roman"/>
                <a:sym typeface="Times New Roman"/>
              </a:rPr>
              <a:t>Specify the tag</a:t>
            </a:r>
            <a:endParaRPr sz="1100">
              <a:latin typeface="Times New Roman"/>
              <a:ea typeface="Times New Roman"/>
              <a:cs typeface="Times New Roman"/>
              <a:sym typeface="Times New Roman"/>
            </a:endParaRPr>
          </a:p>
        </p:txBody>
      </p:sp>
      <p:cxnSp>
        <p:nvCxnSpPr>
          <p:cNvPr id="2129" name="Google Shape;2129;p187"/>
          <p:cNvCxnSpPr/>
          <p:nvPr/>
        </p:nvCxnSpPr>
        <p:spPr>
          <a:xfrm flipH="1">
            <a:off x="18020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0" name="Google Shape;2130;p187"/>
          <p:cNvSpPr/>
          <p:nvPr/>
        </p:nvSpPr>
        <p:spPr>
          <a:xfrm>
            <a:off x="18020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2</a:t>
            </a:r>
            <a:endParaRPr/>
          </a:p>
        </p:txBody>
      </p:sp>
      <p:cxnSp>
        <p:nvCxnSpPr>
          <p:cNvPr id="2131" name="Google Shape;2131;p187"/>
          <p:cNvCxnSpPr/>
          <p:nvPr/>
        </p:nvCxnSpPr>
        <p:spPr>
          <a:xfrm flipH="1">
            <a:off x="21932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2" name="Google Shape;2132;p187"/>
          <p:cNvSpPr/>
          <p:nvPr/>
        </p:nvSpPr>
        <p:spPr>
          <a:xfrm>
            <a:off x="21932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3</a:t>
            </a:r>
            <a:endParaRPr/>
          </a:p>
        </p:txBody>
      </p:sp>
      <p:cxnSp>
        <p:nvCxnSpPr>
          <p:cNvPr id="2133" name="Google Shape;2133;p187"/>
          <p:cNvCxnSpPr/>
          <p:nvPr/>
        </p:nvCxnSpPr>
        <p:spPr>
          <a:xfrm flipH="1">
            <a:off x="27809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4" name="Google Shape;2134;p187"/>
          <p:cNvSpPr/>
          <p:nvPr/>
        </p:nvSpPr>
        <p:spPr>
          <a:xfrm>
            <a:off x="27809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4</a:t>
            </a:r>
            <a:endParaRPr/>
          </a:p>
        </p:txBody>
      </p:sp>
      <p:cxnSp>
        <p:nvCxnSpPr>
          <p:cNvPr id="2135" name="Google Shape;2135;p187"/>
          <p:cNvCxnSpPr/>
          <p:nvPr/>
        </p:nvCxnSpPr>
        <p:spPr>
          <a:xfrm flipH="1">
            <a:off x="3536438" y="4029850"/>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6" name="Google Shape;2136;p187"/>
          <p:cNvSpPr/>
          <p:nvPr/>
        </p:nvSpPr>
        <p:spPr>
          <a:xfrm>
            <a:off x="3536425" y="3660550"/>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5</a:t>
            </a:r>
            <a:endParaRPr/>
          </a:p>
        </p:txBody>
      </p:sp>
      <p:cxnSp>
        <p:nvCxnSpPr>
          <p:cNvPr id="2137" name="Google Shape;2137;p187"/>
          <p:cNvCxnSpPr/>
          <p:nvPr/>
        </p:nvCxnSpPr>
        <p:spPr>
          <a:xfrm flipH="1">
            <a:off x="39276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38" name="Google Shape;2138;p187"/>
          <p:cNvSpPr/>
          <p:nvPr/>
        </p:nvSpPr>
        <p:spPr>
          <a:xfrm>
            <a:off x="39276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6</a:t>
            </a:r>
            <a:endParaRPr/>
          </a:p>
        </p:txBody>
      </p:sp>
      <p:cxnSp>
        <p:nvCxnSpPr>
          <p:cNvPr id="2139" name="Google Shape;2139;p187"/>
          <p:cNvCxnSpPr/>
          <p:nvPr/>
        </p:nvCxnSpPr>
        <p:spPr>
          <a:xfrm flipH="1">
            <a:off x="5950138"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40" name="Google Shape;2140;p187"/>
          <p:cNvSpPr/>
          <p:nvPr/>
        </p:nvSpPr>
        <p:spPr>
          <a:xfrm>
            <a:off x="5950125"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7</a:t>
            </a:r>
            <a:endParaRPr/>
          </a:p>
        </p:txBody>
      </p:sp>
      <p:cxnSp>
        <p:nvCxnSpPr>
          <p:cNvPr id="2141" name="Google Shape;2141;p187"/>
          <p:cNvCxnSpPr/>
          <p:nvPr/>
        </p:nvCxnSpPr>
        <p:spPr>
          <a:xfrm flipH="1">
            <a:off x="6633363" y="4047313"/>
            <a:ext cx="194700" cy="453000"/>
          </a:xfrm>
          <a:prstGeom prst="straightConnector1">
            <a:avLst/>
          </a:prstGeom>
          <a:noFill/>
          <a:ln cap="flat" cmpd="sng" w="19050">
            <a:solidFill>
              <a:srgbClr val="1155CC"/>
            </a:solidFill>
            <a:prstDash val="solid"/>
            <a:round/>
            <a:headEnd len="med" w="med" type="none"/>
            <a:tailEnd len="med" w="med" type="triangle"/>
          </a:ln>
        </p:spPr>
      </p:cxnSp>
      <p:sp>
        <p:nvSpPr>
          <p:cNvPr id="2142" name="Google Shape;2142;p187"/>
          <p:cNvSpPr/>
          <p:nvPr/>
        </p:nvSpPr>
        <p:spPr>
          <a:xfrm>
            <a:off x="6633350" y="3678012"/>
            <a:ext cx="391200" cy="369300"/>
          </a:xfrm>
          <a:prstGeom prst="ellipse">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8</a:t>
            </a:r>
            <a:endParaRPr/>
          </a:p>
        </p:txBody>
      </p:sp>
      <p:sp>
        <p:nvSpPr>
          <p:cNvPr id="2143" name="Google Shape;2143;p187"/>
          <p:cNvSpPr/>
          <p:nvPr/>
        </p:nvSpPr>
        <p:spPr>
          <a:xfrm>
            <a:off x="3172125" y="890425"/>
            <a:ext cx="2341500" cy="2259600"/>
          </a:xfrm>
          <a:prstGeom prst="roundRect">
            <a:avLst>
              <a:gd fmla="val 16667" name="adj"/>
            </a:avLst>
          </a:prstGeom>
          <a:solidFill>
            <a:srgbClr val="FFFFFF">
              <a:alpha val="92940"/>
            </a:srgbClr>
          </a:solidFill>
          <a:ln cap="flat" cmpd="sng" w="9525">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4- Tag name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5- Specify the file path</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6- Path to the file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7- Dockerfile name</a:t>
            </a:r>
            <a:endParaRPr sz="1200">
              <a:solidFill>
                <a:schemeClr val="dk1"/>
              </a:solidFill>
              <a:latin typeface="Times New Roman"/>
              <a:ea typeface="Times New Roman"/>
              <a:cs typeface="Times New Roman"/>
              <a:sym typeface="Times New Roman"/>
            </a:endParaRPr>
          </a:p>
          <a:p>
            <a:pPr indent="0" lvl="0" marL="0" rtl="0" algn="l">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8- Means the Dockerfile is here</a:t>
            </a:r>
            <a:endParaRPr sz="1200">
              <a:latin typeface="Times New Roman"/>
              <a:ea typeface="Times New Roman"/>
              <a:cs typeface="Times New Roman"/>
              <a:sym typeface="Times New Roman"/>
            </a:endParaRPr>
          </a:p>
        </p:txBody>
      </p:sp>
      <p:sp>
        <p:nvSpPr>
          <p:cNvPr id="2144" name="Google Shape;2144;p187"/>
          <p:cNvSpPr txBox="1"/>
          <p:nvPr/>
        </p:nvSpPr>
        <p:spPr>
          <a:xfrm>
            <a:off x="5982125" y="1406863"/>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18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50" name="Google Shape;2150;p18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51" name="Google Shape;2151;p18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52" name="Google Shape;2152;p188"/>
          <p:cNvSpPr txBox="1"/>
          <p:nvPr/>
        </p:nvSpPr>
        <p:spPr>
          <a:xfrm>
            <a:off x="476700" y="415980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53" name="Google Shape;2153;p188"/>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54" name="Google Shape;2154;p188"/>
          <p:cNvSpPr txBox="1"/>
          <p:nvPr/>
        </p:nvSpPr>
        <p:spPr>
          <a:xfrm>
            <a:off x="476700" y="1011175"/>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dockerfiles/dev.Dockerfile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dockerfiles/qa.Dockerfile  -t aq_app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-f dockerfiles/prod.Dockerfile  -t prod_app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-t dev_app . -f dockerfiles/dev.Dockerfile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docker build -t aq_app . -f dockerfiles/qa.Dockerfile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 -f dockerfiles/prod.Dockerfile </a:t>
            </a:r>
            <a:endParaRPr>
              <a:latin typeface="Times New Roman"/>
              <a:ea typeface="Times New Roman"/>
              <a:cs typeface="Times New Roman"/>
              <a:sym typeface="Times New Roman"/>
            </a:endParaRPr>
          </a:p>
        </p:txBody>
      </p:sp>
      <p:sp>
        <p:nvSpPr>
          <p:cNvPr id="2155" name="Google Shape;2155;p188"/>
          <p:cNvSpPr txBox="1"/>
          <p:nvPr/>
        </p:nvSpPr>
        <p:spPr>
          <a:xfrm>
            <a:off x="6012800" y="1596175"/>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1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61" name="Google Shape;2161;p1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62" name="Google Shape;2162;p18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63" name="Google Shape;2163;p189"/>
          <p:cNvSpPr txBox="1"/>
          <p:nvPr/>
        </p:nvSpPr>
        <p:spPr>
          <a:xfrm>
            <a:off x="467100" y="3848550"/>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64" name="Google Shape;2164;p189"/>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65" name="Google Shape;2165;p189"/>
          <p:cNvSpPr txBox="1"/>
          <p:nvPr/>
        </p:nvSpPr>
        <p:spPr>
          <a:xfrm>
            <a:off x="467100" y="855550"/>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 -f dockerfiles/dev.Dockerfile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aq_app . -f dockerfiles/qa.Dockerfile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 -f dockerfiles/prod.Dockerfile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dockerfiles/dev.Dockerfile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aq_app -f dockerfiles/qa.Dockerfile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prod_app -f dockerfiles/prod.Dockerfile .</a:t>
            </a:r>
            <a:endParaRPr>
              <a:latin typeface="Times New Roman"/>
              <a:ea typeface="Times New Roman"/>
              <a:cs typeface="Times New Roman"/>
              <a:sym typeface="Times New Roman"/>
            </a:endParaRPr>
          </a:p>
        </p:txBody>
      </p:sp>
      <p:sp>
        <p:nvSpPr>
          <p:cNvPr id="2166" name="Google Shape;2166;p189"/>
          <p:cNvSpPr txBox="1"/>
          <p:nvPr/>
        </p:nvSpPr>
        <p:spPr>
          <a:xfrm>
            <a:off x="6005125" y="1543050"/>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9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Naming Conventions</a:t>
            </a:r>
            <a:endParaRPr b="1" sz="1800">
              <a:solidFill>
                <a:srgbClr val="0B5394"/>
              </a:solidFill>
            </a:endParaRPr>
          </a:p>
        </p:txBody>
      </p:sp>
      <p:cxnSp>
        <p:nvCxnSpPr>
          <p:cNvPr id="2172" name="Google Shape;2172;p19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73" name="Google Shape;2173;p19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174" name="Google Shape;2174;p190"/>
          <p:cNvSpPr txBox="1"/>
          <p:nvPr/>
        </p:nvSpPr>
        <p:spPr>
          <a:xfrm>
            <a:off x="467100" y="4015675"/>
            <a:ext cx="61260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&lt;image_name&gt; -f &lt;path&gt;&lt;mycustomdockerfile&gt;.Dockerfile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docker build -t &lt;</a:t>
            </a:r>
            <a:r>
              <a:rPr lang="en">
                <a:solidFill>
                  <a:schemeClr val="dk1"/>
                </a:solidFill>
                <a:latin typeface="Times New Roman"/>
                <a:ea typeface="Times New Roman"/>
                <a:cs typeface="Times New Roman"/>
                <a:sym typeface="Times New Roman"/>
              </a:rPr>
              <a:t>image_name</a:t>
            </a:r>
            <a:r>
              <a:rPr lang="en">
                <a:latin typeface="Times New Roman"/>
                <a:ea typeface="Times New Roman"/>
                <a:cs typeface="Times New Roman"/>
                <a:sym typeface="Times New Roman"/>
              </a:rPr>
              <a:t>&gt; . -f &lt;path&gt;&lt;mycustomdockerfile&gt;.Dockerfile </a:t>
            </a:r>
            <a:endParaRPr>
              <a:latin typeface="Times New Roman"/>
              <a:ea typeface="Times New Roman"/>
              <a:cs typeface="Times New Roman"/>
              <a:sym typeface="Times New Roman"/>
            </a:endParaRPr>
          </a:p>
        </p:txBody>
      </p:sp>
      <p:sp>
        <p:nvSpPr>
          <p:cNvPr id="2175" name="Google Shape;2175;p190"/>
          <p:cNvSpPr txBox="1"/>
          <p:nvPr/>
        </p:nvSpPr>
        <p:spPr>
          <a:xfrm>
            <a:off x="476700" y="823900"/>
            <a:ext cx="509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76" name="Google Shape;2176;p190"/>
          <p:cNvSpPr txBox="1"/>
          <p:nvPr/>
        </p:nvSpPr>
        <p:spPr>
          <a:xfrm>
            <a:off x="467100" y="855550"/>
            <a:ext cx="49209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dev/Dockerfile .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qa/Dockerfile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build -t dev_app  -f prod/Dockerfile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dev &amp;&amp; docker build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qa &amp;&amp; docker build -t dev_app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cd prod &amp;&amp; docker build -t dev_app .</a:t>
            </a:r>
            <a:endParaRPr>
              <a:latin typeface="Times New Roman"/>
              <a:ea typeface="Times New Roman"/>
              <a:cs typeface="Times New Roman"/>
              <a:sym typeface="Times New Roman"/>
            </a:endParaRPr>
          </a:p>
        </p:txBody>
      </p:sp>
      <p:sp>
        <p:nvSpPr>
          <p:cNvPr id="2177" name="Google Shape;2177;p190"/>
          <p:cNvSpPr txBox="1"/>
          <p:nvPr/>
        </p:nvSpPr>
        <p:spPr>
          <a:xfrm>
            <a:off x="6005125" y="1440550"/>
            <a:ext cx="28470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9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83" name="Google Shape;2183;p19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184" name="Google Shape;2184;p19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85" name="Google Shape;2185;p191"/>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186" name="Google Shape;2186;p191"/>
          <p:cNvSpPr txBox="1"/>
          <p:nvPr/>
        </p:nvSpPr>
        <p:spPr>
          <a:xfrm>
            <a:off x="223600" y="595075"/>
            <a:ext cx="51279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Layers</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Layers</a:t>
            </a:r>
            <a:r>
              <a:rPr b="1" lang="en" sz="1200">
                <a:solidFill>
                  <a:schemeClr val="dk1"/>
                </a:solidFill>
                <a:latin typeface="Times New Roman"/>
                <a:ea typeface="Times New Roman"/>
                <a:cs typeface="Times New Roman"/>
                <a:sym typeface="Times New Roman"/>
              </a:rPr>
              <a:t> </a:t>
            </a:r>
            <a:r>
              <a:rPr lang="en" sz="1200">
                <a:latin typeface="Times New Roman"/>
                <a:ea typeface="Times New Roman"/>
                <a:cs typeface="Times New Roman"/>
                <a:sym typeface="Times New Roman"/>
              </a:rPr>
              <a:t>are what make up an image. Each layer is a “diff” that contains the changes made to the image since the last one was added. When building an image, the platform creates a new layer for </a:t>
            </a:r>
            <a:r>
              <a:rPr b="1" lang="en" sz="1200">
                <a:latin typeface="Times New Roman"/>
                <a:ea typeface="Times New Roman"/>
                <a:cs typeface="Times New Roman"/>
                <a:sym typeface="Times New Roman"/>
              </a:rPr>
              <a:t>each instruction</a:t>
            </a:r>
            <a:r>
              <a:rPr lang="en" sz="1200">
                <a:latin typeface="Times New Roman"/>
                <a:ea typeface="Times New Roman"/>
                <a:cs typeface="Times New Roman"/>
                <a:sym typeface="Times New Roman"/>
              </a:rPr>
              <a:t> in the file. The container starts at the first instruction in the file and executes all instructions in order. The first instruction might install packages, while later instructions might copy files or create directories</a:t>
            </a:r>
            <a:endParaRPr sz="1200">
              <a:latin typeface="Times New Roman"/>
              <a:ea typeface="Times New Roman"/>
              <a:cs typeface="Times New Roman"/>
              <a:sym typeface="Times New Roman"/>
            </a:endParaRPr>
          </a:p>
        </p:txBody>
      </p:sp>
      <p:pic>
        <p:nvPicPr>
          <p:cNvPr id="2187" name="Google Shape;2187;p191"/>
          <p:cNvPicPr preferRelativeResize="0"/>
          <p:nvPr/>
        </p:nvPicPr>
        <p:blipFill>
          <a:blip r:embed="rId4">
            <a:alphaModFix/>
          </a:blip>
          <a:stretch>
            <a:fillRect/>
          </a:stretch>
        </p:blipFill>
        <p:spPr>
          <a:xfrm>
            <a:off x="5620200" y="156625"/>
            <a:ext cx="3116825" cy="4785175"/>
          </a:xfrm>
          <a:prstGeom prst="rect">
            <a:avLst/>
          </a:prstGeom>
          <a:noFill/>
          <a:ln>
            <a:noFill/>
          </a:ln>
        </p:spPr>
      </p:pic>
      <p:pic>
        <p:nvPicPr>
          <p:cNvPr id="2188" name="Google Shape;2188;p191"/>
          <p:cNvPicPr preferRelativeResize="0"/>
          <p:nvPr/>
        </p:nvPicPr>
        <p:blipFill>
          <a:blip r:embed="rId5">
            <a:alphaModFix/>
          </a:blip>
          <a:stretch>
            <a:fillRect/>
          </a:stretch>
        </p:blipFill>
        <p:spPr>
          <a:xfrm>
            <a:off x="783925" y="2537100"/>
            <a:ext cx="2832651" cy="17081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9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194" name="Google Shape;2194;p19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195" name="Google Shape;2195;p19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96" name="Google Shape;2196;p192"/>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197" name="Google Shape;2197;p192"/>
          <p:cNvSpPr txBox="1"/>
          <p:nvPr/>
        </p:nvSpPr>
        <p:spPr>
          <a:xfrm>
            <a:off x="223600" y="602275"/>
            <a:ext cx="51279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I</a:t>
            </a:r>
            <a:r>
              <a:rPr b="1" lang="en" sz="1200">
                <a:solidFill>
                  <a:schemeClr val="dk1"/>
                </a:solidFill>
                <a:latin typeface="Times New Roman"/>
                <a:ea typeface="Times New Roman"/>
                <a:cs typeface="Times New Roman"/>
                <a:sym typeface="Times New Roman"/>
              </a:rPr>
              <a:t>magedb</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imagedb is an image database that stores information about the </a:t>
            </a:r>
            <a:r>
              <a:rPr b="1" lang="en" sz="1200">
                <a:latin typeface="Times New Roman"/>
                <a:ea typeface="Times New Roman"/>
                <a:cs typeface="Times New Roman"/>
                <a:sym typeface="Times New Roman"/>
              </a:rPr>
              <a:t>Docker layers and the relationships between them</a:t>
            </a:r>
            <a:r>
              <a:rPr lang="en" sz="1200">
                <a:latin typeface="Times New Roman"/>
                <a:ea typeface="Times New Roman"/>
                <a:cs typeface="Times New Roman"/>
                <a:sym typeface="Times New Roman"/>
              </a:rPr>
              <a:t> (for example, how one depends on the other). The Docker daemon stores the imagedb. The daemon is the process that runs on the host machine and manages containers. When running a container, the platform uses this database to retrieve information about each layer.</a:t>
            </a:r>
            <a:endParaRPr sz="1200">
              <a:latin typeface="Times New Roman"/>
              <a:ea typeface="Times New Roman"/>
              <a:cs typeface="Times New Roman"/>
              <a:sym typeface="Times New Roman"/>
            </a:endParaRPr>
          </a:p>
        </p:txBody>
      </p:sp>
      <p:pic>
        <p:nvPicPr>
          <p:cNvPr id="2198" name="Google Shape;2198;p192"/>
          <p:cNvPicPr preferRelativeResize="0"/>
          <p:nvPr/>
        </p:nvPicPr>
        <p:blipFill>
          <a:blip r:embed="rId4">
            <a:alphaModFix/>
          </a:blip>
          <a:stretch>
            <a:fillRect/>
          </a:stretch>
        </p:blipFill>
        <p:spPr>
          <a:xfrm>
            <a:off x="622550" y="2634175"/>
            <a:ext cx="3078425" cy="1539200"/>
          </a:xfrm>
          <a:prstGeom prst="rect">
            <a:avLst/>
          </a:prstGeom>
          <a:noFill/>
          <a:ln cap="flat" cmpd="sng" w="9525">
            <a:solidFill>
              <a:srgbClr val="171717"/>
            </a:solidFill>
            <a:prstDash val="solid"/>
            <a:round/>
            <a:headEnd len="sm" w="sm" type="none"/>
            <a:tailEnd len="sm" w="sm" type="none"/>
          </a:ln>
        </p:spPr>
      </p:pic>
      <p:pic>
        <p:nvPicPr>
          <p:cNvPr id="2199" name="Google Shape;2199;p192"/>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3" name="Google Shape;233;p3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Virtualization</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34" name="Google Shape;234;p3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35" name="Google Shape;235;p31"/>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36" name="Google Shape;236;p31"/>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37" name="Google Shape;237;p31"/>
          <p:cNvSpPr txBox="1"/>
          <p:nvPr/>
        </p:nvSpPr>
        <p:spPr>
          <a:xfrm>
            <a:off x="223050" y="4014175"/>
            <a:ext cx="86979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Virtualization is the process of running a virtual instance of a computer system in a layer abstracted from the actual hardware. Most commonly, it refers to running multiple operating systems on a computer system simultaneously</a:t>
            </a:r>
            <a:endParaRPr sz="1200">
              <a:latin typeface="Times New Roman"/>
              <a:ea typeface="Times New Roman"/>
              <a:cs typeface="Times New Roman"/>
              <a:sym typeface="Times New Roman"/>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19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05" name="Google Shape;2205;p19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06" name="Google Shape;2206;p19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07" name="Google Shape;2207;p193"/>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08" name="Google Shape;2208;p193"/>
          <p:cNvSpPr txBox="1"/>
          <p:nvPr/>
        </p:nvSpPr>
        <p:spPr>
          <a:xfrm>
            <a:off x="223600" y="602275"/>
            <a:ext cx="51279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Layerdb</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layerdb is a database that </a:t>
            </a:r>
            <a:r>
              <a:rPr b="1" lang="en" sz="1200">
                <a:latin typeface="Times New Roman"/>
                <a:ea typeface="Times New Roman"/>
                <a:cs typeface="Times New Roman"/>
                <a:sym typeface="Times New Roman"/>
              </a:rPr>
              <a:t>holds information about the relationship between layers</a:t>
            </a:r>
            <a:r>
              <a:rPr lang="en" sz="1200">
                <a:latin typeface="Times New Roman"/>
                <a:ea typeface="Times New Roman"/>
                <a:cs typeface="Times New Roman"/>
                <a:sym typeface="Times New Roman"/>
              </a:rPr>
              <a:t>. It also holds instructions for building layers. This database is stored in the daemon. When running a container using an image, the Docker daemon uses both the imagedb and layerdb to start the container.</a:t>
            </a:r>
            <a:endParaRPr sz="1200">
              <a:latin typeface="Times New Roman"/>
              <a:ea typeface="Times New Roman"/>
              <a:cs typeface="Times New Roman"/>
              <a:sym typeface="Times New Roman"/>
            </a:endParaRPr>
          </a:p>
        </p:txBody>
      </p:sp>
      <p:pic>
        <p:nvPicPr>
          <p:cNvPr id="2209" name="Google Shape;2209;p193"/>
          <p:cNvPicPr preferRelativeResize="0"/>
          <p:nvPr/>
        </p:nvPicPr>
        <p:blipFill>
          <a:blip r:embed="rId4">
            <a:alphaModFix/>
          </a:blip>
          <a:stretch>
            <a:fillRect/>
          </a:stretch>
        </p:blipFill>
        <p:spPr>
          <a:xfrm>
            <a:off x="668625" y="2392925"/>
            <a:ext cx="3078425" cy="1539200"/>
          </a:xfrm>
          <a:prstGeom prst="rect">
            <a:avLst/>
          </a:prstGeom>
          <a:noFill/>
          <a:ln cap="flat" cmpd="sng" w="9525">
            <a:solidFill>
              <a:srgbClr val="171717"/>
            </a:solidFill>
            <a:prstDash val="solid"/>
            <a:round/>
            <a:headEnd len="sm" w="sm" type="none"/>
            <a:tailEnd len="sm" w="sm" type="none"/>
          </a:ln>
        </p:spPr>
      </p:pic>
      <p:pic>
        <p:nvPicPr>
          <p:cNvPr id="2210" name="Google Shape;2210;p193"/>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9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16" name="Google Shape;2216;p19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17" name="Google Shape;2217;p19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18" name="Google Shape;2218;p194"/>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19" name="Google Shape;2219;p194"/>
          <p:cNvSpPr txBox="1"/>
          <p:nvPr/>
        </p:nvSpPr>
        <p:spPr>
          <a:xfrm>
            <a:off x="223600" y="602275"/>
            <a:ext cx="51279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Cache</a:t>
            </a:r>
            <a:endParaRPr b="1"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The cache speeds up the process of building an image. </a:t>
            </a:r>
            <a:r>
              <a:rPr b="1" lang="en" sz="1200">
                <a:latin typeface="Times New Roman"/>
                <a:ea typeface="Times New Roman"/>
                <a:cs typeface="Times New Roman"/>
                <a:sym typeface="Times New Roman"/>
              </a:rPr>
              <a:t>It stores all the files that make up each layer in a database called "layer cache database."</a:t>
            </a:r>
            <a:r>
              <a:rPr lang="en" sz="1200">
                <a:latin typeface="Times New Roman"/>
                <a:ea typeface="Times New Roman"/>
                <a:cs typeface="Times New Roman"/>
                <a:sym typeface="Times New Roman"/>
              </a:rPr>
              <a:t> Each file has a hash value and a row in this database. Each Docker layer also has a row in the cache database</a:t>
            </a:r>
            <a:endParaRPr sz="1200">
              <a:latin typeface="Times New Roman"/>
              <a:ea typeface="Times New Roman"/>
              <a:cs typeface="Times New Roman"/>
              <a:sym typeface="Times New Roman"/>
            </a:endParaRPr>
          </a:p>
        </p:txBody>
      </p:sp>
      <p:pic>
        <p:nvPicPr>
          <p:cNvPr id="2220" name="Google Shape;2220;p194"/>
          <p:cNvPicPr preferRelativeResize="0"/>
          <p:nvPr/>
        </p:nvPicPr>
        <p:blipFill>
          <a:blip r:embed="rId4">
            <a:alphaModFix/>
          </a:blip>
          <a:stretch>
            <a:fillRect/>
          </a:stretch>
        </p:blipFill>
        <p:spPr>
          <a:xfrm>
            <a:off x="668625" y="2392925"/>
            <a:ext cx="3078425" cy="1539200"/>
          </a:xfrm>
          <a:prstGeom prst="rect">
            <a:avLst/>
          </a:prstGeom>
          <a:noFill/>
          <a:ln cap="flat" cmpd="sng" w="9525">
            <a:solidFill>
              <a:srgbClr val="171717"/>
            </a:solidFill>
            <a:prstDash val="solid"/>
            <a:round/>
            <a:headEnd len="sm" w="sm" type="none"/>
            <a:tailEnd len="sm" w="sm" type="none"/>
          </a:ln>
        </p:spPr>
      </p:pic>
      <p:pic>
        <p:nvPicPr>
          <p:cNvPr id="2221" name="Google Shape;2221;p194"/>
          <p:cNvPicPr preferRelativeResize="0"/>
          <p:nvPr/>
        </p:nvPicPr>
        <p:blipFill>
          <a:blip r:embed="rId5">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sp>
        <p:nvSpPr>
          <p:cNvPr id="2226" name="Google Shape;2226;p19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27" name="Google Shape;2227;p19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28" name="Google Shape;2228;p19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29" name="Google Shape;2229;p195"/>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sp>
        <p:nvSpPr>
          <p:cNvPr id="2230" name="Google Shape;2230;p195"/>
          <p:cNvSpPr txBox="1"/>
          <p:nvPr/>
        </p:nvSpPr>
        <p:spPr>
          <a:xfrm>
            <a:off x="223600" y="778850"/>
            <a:ext cx="51279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Docker Layers: Putting It All Together</a:t>
            </a:r>
            <a:endParaRPr b="1"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Now that we’ve seen the architecture behind Docker layers, let’s look at how everything works together. Building layers consists of four major components: </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Dockerfile</a:t>
            </a:r>
            <a:r>
              <a:rPr lang="en" sz="1200">
                <a:latin typeface="Times New Roman"/>
                <a:ea typeface="Times New Roman"/>
                <a:cs typeface="Times New Roman"/>
                <a:sym typeface="Times New Roman"/>
              </a:rPr>
              <a:t>, which is a file that contains the commands or instructions to build layers.</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Imagedb</a:t>
            </a:r>
            <a:r>
              <a:rPr lang="en" sz="1200">
                <a:latin typeface="Times New Roman"/>
                <a:ea typeface="Times New Roman"/>
                <a:cs typeface="Times New Roman"/>
                <a:sym typeface="Times New Roman"/>
              </a:rPr>
              <a:t>, which stores images in registries like Docker Hub. </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Layerdb</a:t>
            </a:r>
            <a:r>
              <a:rPr lang="en" sz="1200">
                <a:latin typeface="Times New Roman"/>
                <a:ea typeface="Times New Roman"/>
                <a:cs typeface="Times New Roman"/>
                <a:sym typeface="Times New Roman"/>
              </a:rPr>
              <a:t> for storing the current working state of layers as they are built at each command from Dockerfile. The layerdb maintains layer history and generates diffs between the layers.</a:t>
            </a:r>
            <a:endParaRPr sz="1200">
              <a:latin typeface="Times New Roman"/>
              <a:ea typeface="Times New Roman"/>
              <a:cs typeface="Times New Roman"/>
              <a:sym typeface="Times New Roman"/>
            </a:endParaRPr>
          </a:p>
          <a:p>
            <a:pPr indent="-285750" lvl="0" marL="457200" rtl="0" algn="just">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Caches</a:t>
            </a:r>
            <a:r>
              <a:rPr lang="en" sz="1200">
                <a:latin typeface="Times New Roman"/>
                <a:ea typeface="Times New Roman"/>
                <a:cs typeface="Times New Roman"/>
                <a:sym typeface="Times New Roman"/>
              </a:rPr>
              <a:t> store objects or files for images so they can be cached to speed up retrieval time.</a:t>
            </a:r>
            <a:endParaRPr sz="1200">
              <a:latin typeface="Times New Roman"/>
              <a:ea typeface="Times New Roman"/>
              <a:cs typeface="Times New Roman"/>
              <a:sym typeface="Times New Roman"/>
            </a:endParaRPr>
          </a:p>
        </p:txBody>
      </p:sp>
      <p:pic>
        <p:nvPicPr>
          <p:cNvPr id="2231" name="Google Shape;2231;p195"/>
          <p:cNvPicPr preferRelativeResize="0"/>
          <p:nvPr/>
        </p:nvPicPr>
        <p:blipFill>
          <a:blip r:embed="rId4">
            <a:alphaModFix/>
          </a:blip>
          <a:stretch>
            <a:fillRect/>
          </a:stretch>
        </p:blipFill>
        <p:spPr>
          <a:xfrm>
            <a:off x="5620200" y="156625"/>
            <a:ext cx="3116825" cy="47851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9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37" name="Google Shape;2237;p19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38" name="Google Shape;2238;p19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39" name="Google Shape;2239;p196"/>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pic>
        <p:nvPicPr>
          <p:cNvPr id="2240" name="Google Shape;2240;p196"/>
          <p:cNvPicPr preferRelativeResize="0"/>
          <p:nvPr/>
        </p:nvPicPr>
        <p:blipFill rotWithShape="1">
          <a:blip r:embed="rId4">
            <a:alphaModFix/>
          </a:blip>
          <a:srcRect b="8061" l="10734" r="11085" t="28953"/>
          <a:stretch/>
        </p:blipFill>
        <p:spPr>
          <a:xfrm>
            <a:off x="814500" y="669626"/>
            <a:ext cx="7116224" cy="32250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9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46" name="Google Shape;2246;p19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Layer Explain</a:t>
            </a:r>
            <a:endParaRPr b="1" sz="1800">
              <a:solidFill>
                <a:srgbClr val="0B5394"/>
              </a:solidFill>
            </a:endParaRPr>
          </a:p>
        </p:txBody>
      </p:sp>
      <p:cxnSp>
        <p:nvCxnSpPr>
          <p:cNvPr id="2247" name="Google Shape;2247;p19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48" name="Google Shape;2248;p197"/>
          <p:cNvPicPr preferRelativeResize="0"/>
          <p:nvPr/>
        </p:nvPicPr>
        <p:blipFill rotWithShape="1">
          <a:blip r:embed="rId3">
            <a:alphaModFix/>
          </a:blip>
          <a:srcRect b="0" l="0" r="0" t="0"/>
          <a:stretch/>
        </p:blipFill>
        <p:spPr>
          <a:xfrm>
            <a:off x="169851" y="4245269"/>
            <a:ext cx="1513850" cy="756925"/>
          </a:xfrm>
          <a:prstGeom prst="rect">
            <a:avLst/>
          </a:prstGeom>
          <a:noFill/>
          <a:ln>
            <a:noFill/>
          </a:ln>
        </p:spPr>
      </p:pic>
      <p:pic>
        <p:nvPicPr>
          <p:cNvPr id="2249" name="Google Shape;2249;p197"/>
          <p:cNvPicPr preferRelativeResize="0"/>
          <p:nvPr/>
        </p:nvPicPr>
        <p:blipFill>
          <a:blip r:embed="rId4">
            <a:alphaModFix/>
          </a:blip>
          <a:stretch>
            <a:fillRect/>
          </a:stretch>
        </p:blipFill>
        <p:spPr>
          <a:xfrm>
            <a:off x="366475" y="1030032"/>
            <a:ext cx="3666650" cy="2631844"/>
          </a:xfrm>
          <a:prstGeom prst="rect">
            <a:avLst/>
          </a:prstGeom>
          <a:noFill/>
          <a:ln>
            <a:noFill/>
          </a:ln>
        </p:spPr>
      </p:pic>
      <p:pic>
        <p:nvPicPr>
          <p:cNvPr id="2250" name="Google Shape;2250;p197"/>
          <p:cNvPicPr preferRelativeResize="0"/>
          <p:nvPr/>
        </p:nvPicPr>
        <p:blipFill>
          <a:blip r:embed="rId5">
            <a:alphaModFix/>
          </a:blip>
          <a:stretch>
            <a:fillRect/>
          </a:stretch>
        </p:blipFill>
        <p:spPr>
          <a:xfrm>
            <a:off x="4253725" y="837325"/>
            <a:ext cx="4590076" cy="38388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198"/>
          <p:cNvSpPr/>
          <p:nvPr/>
        </p:nvSpPr>
        <p:spPr>
          <a:xfrm>
            <a:off x="114289" y="53532"/>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56" name="Google Shape;2256;p19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Way to Create a Custom Images</a:t>
            </a:r>
            <a:endParaRPr b="1" sz="1800">
              <a:solidFill>
                <a:srgbClr val="0B5394"/>
              </a:solidFill>
            </a:endParaRPr>
          </a:p>
        </p:txBody>
      </p:sp>
      <p:cxnSp>
        <p:nvCxnSpPr>
          <p:cNvPr id="2257" name="Google Shape;2257;p19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58" name="Google Shape;2258;p198"/>
          <p:cNvSpPr txBox="1"/>
          <p:nvPr/>
        </p:nvSpPr>
        <p:spPr>
          <a:xfrm>
            <a:off x="401625" y="1038100"/>
            <a:ext cx="3557100" cy="2247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They are 2 ways to create a custom images</a:t>
            </a:r>
            <a:endParaRPr b="1" sz="1200">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From a running container (</a:t>
            </a:r>
            <a:r>
              <a:rPr lang="en" sz="1200">
                <a:latin typeface="Times New Roman"/>
                <a:ea typeface="Times New Roman"/>
                <a:cs typeface="Times New Roman"/>
                <a:sym typeface="Times New Roman"/>
              </a:rPr>
              <a:t>snapshot</a:t>
            </a:r>
            <a:r>
              <a:rPr lang="en" sz="1200">
                <a:latin typeface="Times New Roman"/>
                <a:ea typeface="Times New Roman"/>
                <a:cs typeface="Times New Roman"/>
                <a:sym typeface="Times New Roman"/>
              </a:rPr>
              <a:t> of a running container at a particular time)</a:t>
            </a:r>
            <a:endParaRPr sz="1200">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From Dockerfile (standard way use by companies out there)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descr="Logo&#10;&#10;Description automatically generated" id="2259" name="Google Shape;2259;p198"/>
          <p:cNvPicPr preferRelativeResize="0"/>
          <p:nvPr/>
        </p:nvPicPr>
        <p:blipFill rotWithShape="1">
          <a:blip r:embed="rId3">
            <a:alphaModFix/>
          </a:blip>
          <a:srcRect b="0" l="0" r="0" t="0"/>
          <a:stretch/>
        </p:blipFill>
        <p:spPr>
          <a:xfrm>
            <a:off x="180076" y="4163844"/>
            <a:ext cx="1513850" cy="756925"/>
          </a:xfrm>
          <a:prstGeom prst="rect">
            <a:avLst/>
          </a:prstGeom>
          <a:noFill/>
          <a:ln>
            <a:noFill/>
          </a:ln>
        </p:spPr>
      </p:pic>
      <p:pic>
        <p:nvPicPr>
          <p:cNvPr id="2260" name="Google Shape;2260;p198"/>
          <p:cNvPicPr preferRelativeResize="0"/>
          <p:nvPr/>
        </p:nvPicPr>
        <p:blipFill>
          <a:blip r:embed="rId4">
            <a:alphaModFix/>
          </a:blip>
          <a:stretch>
            <a:fillRect/>
          </a:stretch>
        </p:blipFill>
        <p:spPr>
          <a:xfrm>
            <a:off x="5858200" y="179163"/>
            <a:ext cx="3116825" cy="4785175"/>
          </a:xfrm>
          <a:prstGeom prst="rect">
            <a:avLst/>
          </a:prstGeom>
          <a:noFill/>
          <a:ln>
            <a:noFill/>
          </a:ln>
        </p:spPr>
      </p:pic>
      <p:sp>
        <p:nvSpPr>
          <p:cNvPr id="2261" name="Google Shape;2261;p198"/>
          <p:cNvSpPr txBox="1"/>
          <p:nvPr/>
        </p:nvSpPr>
        <p:spPr>
          <a:xfrm>
            <a:off x="401625" y="3285400"/>
            <a:ext cx="4357800" cy="723300"/>
          </a:xfrm>
          <a:prstGeom prst="rect">
            <a:avLst/>
          </a:prstGeom>
          <a:solidFill>
            <a:srgbClr val="D9EAD3"/>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commit [CONTAINER_ID] [new_image_name]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docker commit deddd39fa163 ubuntu-commit</a:t>
            </a:r>
            <a:endParaRPr>
              <a:latin typeface="Times New Roman"/>
              <a:ea typeface="Times New Roman"/>
              <a:cs typeface="Times New Roman"/>
              <a:sym typeface="Times New Roman"/>
            </a:endParaRPr>
          </a:p>
        </p:txBody>
      </p:sp>
      <p:sp>
        <p:nvSpPr>
          <p:cNvPr id="2262" name="Google Shape;2262;p198"/>
          <p:cNvSpPr txBox="1"/>
          <p:nvPr/>
        </p:nvSpPr>
        <p:spPr>
          <a:xfrm>
            <a:off x="1979588" y="4316850"/>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https://phoenixnap.com/kb/how-to-commit-changes-to-docker-image</a:t>
            </a:r>
            <a:endParaRPr sz="12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9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68" name="Google Shape;2268;p19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All Dockerfile Instructions</a:t>
            </a:r>
            <a:endParaRPr b="1" sz="1800">
              <a:solidFill>
                <a:srgbClr val="0B5394"/>
              </a:solidFill>
            </a:endParaRPr>
          </a:p>
        </p:txBody>
      </p:sp>
      <p:cxnSp>
        <p:nvCxnSpPr>
          <p:cNvPr id="2269" name="Google Shape;2269;p19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70" name="Google Shape;2270;p199"/>
          <p:cNvSpPr txBox="1"/>
          <p:nvPr/>
        </p:nvSpPr>
        <p:spPr>
          <a:xfrm>
            <a:off x="294125" y="731025"/>
            <a:ext cx="3557100" cy="3130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FROM</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ADD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COPY</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CMD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ENTRYPOINT</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ENV</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EXPOSE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MAINTAINER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RUN</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USER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VOLUME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WORKDIR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LABEL</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ARG</a:t>
            </a:r>
            <a:endParaRPr sz="1200"/>
          </a:p>
        </p:txBody>
      </p:sp>
      <p:pic>
        <p:nvPicPr>
          <p:cNvPr id="2271" name="Google Shape;2271;p199"/>
          <p:cNvPicPr preferRelativeResize="0"/>
          <p:nvPr/>
        </p:nvPicPr>
        <p:blipFill>
          <a:blip r:embed="rId3">
            <a:alphaModFix/>
          </a:blip>
          <a:stretch>
            <a:fillRect/>
          </a:stretch>
        </p:blipFill>
        <p:spPr>
          <a:xfrm>
            <a:off x="3407800" y="478450"/>
            <a:ext cx="5444377" cy="4353899"/>
          </a:xfrm>
          <a:prstGeom prst="rect">
            <a:avLst/>
          </a:prstGeom>
          <a:noFill/>
          <a:ln cap="flat" cmpd="sng" w="9525">
            <a:solidFill>
              <a:srgbClr val="171717"/>
            </a:solidFill>
            <a:prstDash val="solid"/>
            <a:round/>
            <a:headEnd len="sm" w="sm" type="none"/>
            <a:tailEnd len="sm" w="sm" type="none"/>
          </a:ln>
        </p:spPr>
      </p:pic>
      <p:pic>
        <p:nvPicPr>
          <p:cNvPr descr="Logo&#10;&#10;Description automatically generated" id="2272" name="Google Shape;2272;p199"/>
          <p:cNvPicPr preferRelativeResize="0"/>
          <p:nvPr/>
        </p:nvPicPr>
        <p:blipFill rotWithShape="1">
          <a:blip r:embed="rId4">
            <a:alphaModFix/>
          </a:blip>
          <a:srcRect b="0" l="0" r="0" t="0"/>
          <a:stretch/>
        </p:blipFill>
        <p:spPr>
          <a:xfrm>
            <a:off x="525526" y="4186869"/>
            <a:ext cx="1513850" cy="7569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20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78" name="Google Shape;2278;p20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All Dockerfile Instructions</a:t>
            </a:r>
            <a:endParaRPr b="1" sz="1800">
              <a:solidFill>
                <a:srgbClr val="0B5394"/>
              </a:solidFill>
            </a:endParaRPr>
          </a:p>
        </p:txBody>
      </p:sp>
      <p:cxnSp>
        <p:nvCxnSpPr>
          <p:cNvPr id="2279" name="Google Shape;2279;p20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280" name="Google Shape;2280;p200"/>
          <p:cNvSpPr txBox="1"/>
          <p:nvPr/>
        </p:nvSpPr>
        <p:spPr>
          <a:xfrm>
            <a:off x="294125" y="731025"/>
            <a:ext cx="3557100" cy="31308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FROM</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ADD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COPY</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CMD</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ENTRYPOINT</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ENV</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EXPOSE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MAINTAINER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RUN</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USER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VOLUME</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WORKDIR</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LABEL</a:t>
            </a:r>
            <a:endParaRPr sz="1200">
              <a:latin typeface="Times New Roman"/>
              <a:ea typeface="Times New Roman"/>
              <a:cs typeface="Times New Roman"/>
              <a:sym typeface="Times New Roman"/>
            </a:endParaRPr>
          </a:p>
          <a:p>
            <a:pPr indent="-285750" lvl="0" marL="457200" rtl="0" algn="l">
              <a:lnSpc>
                <a:spcPct val="115000"/>
              </a:lnSpc>
              <a:spcBef>
                <a:spcPts val="0"/>
              </a:spcBef>
              <a:spcAft>
                <a:spcPts val="0"/>
              </a:spcAft>
              <a:buSzPts val="900"/>
              <a:buFont typeface="Times New Roman"/>
              <a:buAutoNum type="arabicPeriod"/>
            </a:pPr>
            <a:r>
              <a:rPr lang="en" sz="1200">
                <a:latin typeface="Times New Roman"/>
                <a:ea typeface="Times New Roman"/>
                <a:cs typeface="Times New Roman"/>
                <a:sym typeface="Times New Roman"/>
              </a:rPr>
              <a:t>ARG</a:t>
            </a:r>
            <a:endParaRPr sz="1200"/>
          </a:p>
        </p:txBody>
      </p:sp>
      <p:pic>
        <p:nvPicPr>
          <p:cNvPr descr="Logo&#10;&#10;Description automatically generated" id="2281" name="Google Shape;2281;p200"/>
          <p:cNvPicPr preferRelativeResize="0"/>
          <p:nvPr/>
        </p:nvPicPr>
        <p:blipFill rotWithShape="1">
          <a:blip r:embed="rId3">
            <a:alphaModFix/>
          </a:blip>
          <a:srcRect b="0" l="0" r="0" t="0"/>
          <a:stretch/>
        </p:blipFill>
        <p:spPr>
          <a:xfrm>
            <a:off x="525526" y="4186869"/>
            <a:ext cx="1513850" cy="756925"/>
          </a:xfrm>
          <a:prstGeom prst="rect">
            <a:avLst/>
          </a:prstGeom>
          <a:noFill/>
          <a:ln>
            <a:noFill/>
          </a:ln>
        </p:spPr>
      </p:pic>
      <p:sp>
        <p:nvSpPr>
          <p:cNvPr id="2282" name="Google Shape;2282;p200"/>
          <p:cNvSpPr txBox="1"/>
          <p:nvPr/>
        </p:nvSpPr>
        <p:spPr>
          <a:xfrm>
            <a:off x="3341000" y="170550"/>
            <a:ext cx="51888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FROM ubuntu:latest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LABEL maintainer="devopseasylearning.com"</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LABEL build_date="2017-09-05"</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MAINTAINER Tia</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USER root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ADD /covid19/*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COPY /covid19/*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ADD https://warfiles-for-docker.s3.amazonaws.com/addressbook.war /usr/local/tomcat/webapps/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apt -y install unzip</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WORKDIR /var/www/html/</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WORKDIR /usr/local/apache2/htdocs</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EXPOSE ${http_port}</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ENTRYPOINT ["/bin/bash", "-c", "script.sh"]</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CMD ["/bin/bash", "-c", "script.sh"]</a:t>
            </a:r>
            <a:endParaRPr sz="1000">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20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88" name="Google Shape;2288;p20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FROM</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289" name="Google Shape;2289;p20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90" name="Google Shape;2290;p201"/>
          <p:cNvPicPr preferRelativeResize="0"/>
          <p:nvPr/>
        </p:nvPicPr>
        <p:blipFill rotWithShape="1">
          <a:blip r:embed="rId3">
            <a:alphaModFix/>
          </a:blip>
          <a:srcRect b="0" l="0" r="0" t="0"/>
          <a:stretch/>
        </p:blipFill>
        <p:spPr>
          <a:xfrm>
            <a:off x="223601" y="4232944"/>
            <a:ext cx="1513850" cy="756925"/>
          </a:xfrm>
          <a:prstGeom prst="rect">
            <a:avLst/>
          </a:prstGeom>
          <a:noFill/>
          <a:ln>
            <a:noFill/>
          </a:ln>
        </p:spPr>
      </p:pic>
      <p:sp>
        <p:nvSpPr>
          <p:cNvPr id="2291" name="Google Shape;2291;p201"/>
          <p:cNvSpPr txBox="1"/>
          <p:nvPr/>
        </p:nvSpPr>
        <p:spPr>
          <a:xfrm>
            <a:off x="331900" y="1468000"/>
            <a:ext cx="35571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The Dockerfile </a:t>
            </a:r>
            <a:r>
              <a:rPr b="1" lang="en" sz="1200">
                <a:latin typeface="Times New Roman"/>
                <a:ea typeface="Times New Roman"/>
                <a:cs typeface="Times New Roman"/>
                <a:sym typeface="Times New Roman"/>
              </a:rPr>
              <a:t>FROM</a:t>
            </a:r>
            <a:r>
              <a:rPr lang="en" sz="1200">
                <a:latin typeface="Times New Roman"/>
                <a:ea typeface="Times New Roman"/>
                <a:cs typeface="Times New Roman"/>
                <a:sym typeface="Times New Roman"/>
              </a:rPr>
              <a:t> command specifies the base image of your Docker images.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 base image is the image that is used to create all of your container images. Your base image can be an official Docker image, such as Centos, or you can modify an official Docker image to suit your needs, or you can create your own base image from scratch.</a:t>
            </a:r>
            <a:endParaRPr/>
          </a:p>
        </p:txBody>
      </p:sp>
      <p:sp>
        <p:nvSpPr>
          <p:cNvPr id="2292" name="Google Shape;2292;p201"/>
          <p:cNvSpPr txBox="1"/>
          <p:nvPr/>
        </p:nvSpPr>
        <p:spPr>
          <a:xfrm>
            <a:off x="2588900" y="4070425"/>
            <a:ext cx="18720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ubuntu:latest</a:t>
            </a:r>
            <a:endParaRPr/>
          </a:p>
        </p:txBody>
      </p:sp>
      <p:pic>
        <p:nvPicPr>
          <p:cNvPr id="2293" name="Google Shape;2293;p201"/>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20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299" name="Google Shape;2299;p20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LABEL</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00" name="Google Shape;2300;p20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01" name="Google Shape;2301;p202"/>
          <p:cNvPicPr preferRelativeResize="0"/>
          <p:nvPr/>
        </p:nvPicPr>
        <p:blipFill rotWithShape="1">
          <a:blip r:embed="rId3">
            <a:alphaModFix/>
          </a:blip>
          <a:srcRect b="0" l="0" r="0" t="0"/>
          <a:stretch/>
        </p:blipFill>
        <p:spPr>
          <a:xfrm>
            <a:off x="176251" y="4241594"/>
            <a:ext cx="1513850" cy="756925"/>
          </a:xfrm>
          <a:prstGeom prst="rect">
            <a:avLst/>
          </a:prstGeom>
          <a:noFill/>
          <a:ln>
            <a:noFill/>
          </a:ln>
        </p:spPr>
      </p:pic>
      <p:sp>
        <p:nvSpPr>
          <p:cNvPr id="2302" name="Google Shape;2302;p202"/>
          <p:cNvSpPr txBox="1"/>
          <p:nvPr/>
        </p:nvSpPr>
        <p:spPr>
          <a:xfrm>
            <a:off x="257975" y="1383550"/>
            <a:ext cx="35571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Dockerfile LABEL</a:t>
            </a:r>
            <a:r>
              <a:rPr lang="en" sz="1200">
                <a:latin typeface="Times New Roman"/>
                <a:ea typeface="Times New Roman"/>
                <a:cs typeface="Times New Roman"/>
                <a:sym typeface="Times New Roman"/>
              </a:rPr>
              <a:t> instruction allows you to add a label or metadata to your docker image.</a:t>
            </a:r>
            <a:endParaRPr sz="1200">
              <a:latin typeface="Times New Roman"/>
              <a:ea typeface="Times New Roman"/>
              <a:cs typeface="Times New Roman"/>
              <a:sym typeface="Times New Roman"/>
            </a:endParaRPr>
          </a:p>
        </p:txBody>
      </p:sp>
      <p:sp>
        <p:nvSpPr>
          <p:cNvPr id="2303" name="Google Shape;2303;p202"/>
          <p:cNvSpPr txBox="1"/>
          <p:nvPr/>
        </p:nvSpPr>
        <p:spPr>
          <a:xfrm>
            <a:off x="376325" y="2734650"/>
            <a:ext cx="3320400" cy="64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maintainer="devopseasylearning.com"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build_date="2017-09-05"</a:t>
            </a:r>
            <a:endParaRPr sz="1200">
              <a:latin typeface="Times New Roman"/>
              <a:ea typeface="Times New Roman"/>
              <a:cs typeface="Times New Roman"/>
              <a:sym typeface="Times New Roman"/>
            </a:endParaRPr>
          </a:p>
        </p:txBody>
      </p:sp>
      <p:pic>
        <p:nvPicPr>
          <p:cNvPr id="2304" name="Google Shape;2304;p202"/>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3" name="Google Shape;243;p3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Virtualization?</a:t>
            </a:r>
            <a:endParaRPr b="1" sz="1800">
              <a:solidFill>
                <a:srgbClr val="0B5394"/>
              </a:solidFill>
            </a:endParaRPr>
          </a:p>
        </p:txBody>
      </p:sp>
      <p:cxnSp>
        <p:nvCxnSpPr>
          <p:cNvPr id="244" name="Google Shape;244;p3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45" name="Google Shape;245;p32"/>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46" name="Google Shape;246;p3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47" name="Google Shape;247;p32"/>
          <p:cNvSpPr txBox="1"/>
          <p:nvPr/>
        </p:nvSpPr>
        <p:spPr>
          <a:xfrm>
            <a:off x="146275"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 that we were having with the traditional deployment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resolved some issue that we were having with the traditional deployment and brought some on the table such a single point of failure</a:t>
            </a:r>
            <a:endParaRPr sz="1200">
              <a:latin typeface="Times New Roman"/>
              <a:ea typeface="Times New Roman"/>
              <a:cs typeface="Times New Roman"/>
              <a:sym typeface="Times New Roman"/>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20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10" name="Google Shape;2310;p20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MAINTAINER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11" name="Google Shape;2311;p20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12" name="Google Shape;2312;p203"/>
          <p:cNvPicPr preferRelativeResize="0"/>
          <p:nvPr/>
        </p:nvPicPr>
        <p:blipFill rotWithShape="1">
          <a:blip r:embed="rId3">
            <a:alphaModFix/>
          </a:blip>
          <a:srcRect b="0" l="0" r="0" t="0"/>
          <a:stretch/>
        </p:blipFill>
        <p:spPr>
          <a:xfrm>
            <a:off x="223601" y="4225269"/>
            <a:ext cx="1513850" cy="756925"/>
          </a:xfrm>
          <a:prstGeom prst="rect">
            <a:avLst/>
          </a:prstGeom>
          <a:noFill/>
          <a:ln>
            <a:noFill/>
          </a:ln>
        </p:spPr>
      </p:pic>
      <p:pic>
        <p:nvPicPr>
          <p:cNvPr id="2313" name="Google Shape;2313;p203"/>
          <p:cNvPicPr preferRelativeResize="0"/>
          <p:nvPr/>
        </p:nvPicPr>
        <p:blipFill>
          <a:blip r:embed="rId4">
            <a:alphaModFix/>
          </a:blip>
          <a:stretch>
            <a:fillRect/>
          </a:stretch>
        </p:blipFill>
        <p:spPr>
          <a:xfrm>
            <a:off x="5654200" y="144975"/>
            <a:ext cx="3274724" cy="4853551"/>
          </a:xfrm>
          <a:prstGeom prst="rect">
            <a:avLst/>
          </a:prstGeom>
          <a:noFill/>
          <a:ln>
            <a:noFill/>
          </a:ln>
        </p:spPr>
      </p:pic>
      <p:sp>
        <p:nvSpPr>
          <p:cNvPr id="2314" name="Google Shape;2314;p203"/>
          <p:cNvSpPr txBox="1"/>
          <p:nvPr/>
        </p:nvSpPr>
        <p:spPr>
          <a:xfrm>
            <a:off x="331900" y="1245375"/>
            <a:ext cx="35571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Dockerfile MAINTAINER</a:t>
            </a:r>
            <a:r>
              <a:rPr lang="en" sz="1200">
                <a:latin typeface="Times New Roman"/>
                <a:ea typeface="Times New Roman"/>
                <a:cs typeface="Times New Roman"/>
                <a:sym typeface="Times New Roman"/>
              </a:rPr>
              <a:t> instruction has been deprecated dockerfile and it has been replaced by LABEL instruction instead.</a:t>
            </a:r>
            <a:endParaRPr sz="1200">
              <a:latin typeface="Times New Roman"/>
              <a:ea typeface="Times New Roman"/>
              <a:cs typeface="Times New Roman"/>
              <a:sym typeface="Times New Roman"/>
            </a:endParaRPr>
          </a:p>
        </p:txBody>
      </p:sp>
      <p:sp>
        <p:nvSpPr>
          <p:cNvPr id="2315" name="Google Shape;2315;p203"/>
          <p:cNvSpPr txBox="1"/>
          <p:nvPr/>
        </p:nvSpPr>
        <p:spPr>
          <a:xfrm>
            <a:off x="424050" y="2571750"/>
            <a:ext cx="2847000" cy="1200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ubuntu</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MAINTAINER Tia</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apt-get update -y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CMD ["/bin/bash", "-c", "uname -a"]</a:t>
            </a:r>
            <a:endParaRPr sz="1200">
              <a:latin typeface="Times New Roman"/>
              <a:ea typeface="Times New Roman"/>
              <a:cs typeface="Times New Roman"/>
              <a:sym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0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21" name="Google Shape;2321;p20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RUN</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22" name="Google Shape;2322;p20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23" name="Google Shape;2323;p204"/>
          <p:cNvPicPr preferRelativeResize="0"/>
          <p:nvPr/>
        </p:nvPicPr>
        <p:blipFill rotWithShape="1">
          <a:blip r:embed="rId3">
            <a:alphaModFix/>
          </a:blip>
          <a:srcRect b="0" l="0" r="0" t="0"/>
          <a:stretch/>
        </p:blipFill>
        <p:spPr>
          <a:xfrm>
            <a:off x="223601" y="4112482"/>
            <a:ext cx="1513850" cy="756925"/>
          </a:xfrm>
          <a:prstGeom prst="rect">
            <a:avLst/>
          </a:prstGeom>
          <a:noFill/>
          <a:ln>
            <a:noFill/>
          </a:ln>
        </p:spPr>
      </p:pic>
      <p:sp>
        <p:nvSpPr>
          <p:cNvPr id="2324" name="Google Shape;2324;p204"/>
          <p:cNvSpPr txBox="1"/>
          <p:nvPr/>
        </p:nvSpPr>
        <p:spPr>
          <a:xfrm>
            <a:off x="162200" y="672350"/>
            <a:ext cx="3477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a:t>
            </a:r>
            <a:r>
              <a:rPr b="1" lang="en" sz="1100">
                <a:latin typeface="Times New Roman"/>
                <a:ea typeface="Times New Roman"/>
                <a:cs typeface="Times New Roman"/>
                <a:sym typeface="Times New Roman"/>
              </a:rPr>
              <a:t> Dockerfile RUN</a:t>
            </a:r>
            <a:r>
              <a:rPr lang="en" sz="1100">
                <a:latin typeface="Times New Roman"/>
                <a:ea typeface="Times New Roman"/>
                <a:cs typeface="Times New Roman"/>
                <a:sym typeface="Times New Roman"/>
              </a:rPr>
              <a:t> instruction is executed during build time of the Docker image, so RUN commands are only executed once. The RUN command can be used to extract files, to download files, to install packages, to run all shell command or other command line activities which are necessary to run while building the docker image.</a:t>
            </a:r>
            <a:endParaRPr sz="1100">
              <a:latin typeface="Times New Roman"/>
              <a:ea typeface="Times New Roman"/>
              <a:cs typeface="Times New Roman"/>
              <a:sym typeface="Times New Roman"/>
            </a:endParaRPr>
          </a:p>
        </p:txBody>
      </p:sp>
      <p:sp>
        <p:nvSpPr>
          <p:cNvPr id="2325" name="Google Shape;2325;p204"/>
          <p:cNvSpPr txBox="1"/>
          <p:nvPr/>
        </p:nvSpPr>
        <p:spPr>
          <a:xfrm>
            <a:off x="2005500" y="2649350"/>
            <a:ext cx="1634100" cy="218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install wget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install unzip</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OR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unzip</a:t>
            </a:r>
            <a:endParaRPr sz="1200">
              <a:latin typeface="Times New Roman"/>
              <a:ea typeface="Times New Roman"/>
              <a:cs typeface="Times New Roman"/>
              <a:sym typeface="Times New Roman"/>
            </a:endParaRPr>
          </a:p>
        </p:txBody>
      </p:sp>
      <p:sp>
        <p:nvSpPr>
          <p:cNvPr id="2326" name="Google Shape;2326;p204"/>
          <p:cNvSpPr txBox="1"/>
          <p:nvPr/>
        </p:nvSpPr>
        <p:spPr>
          <a:xfrm>
            <a:off x="3754725" y="571550"/>
            <a:ext cx="5197200" cy="4263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cd /usr/local/apache2/htdocs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wget https://linux-devops-course.s3.amazonaws.com/WEB+SIDE+HTML/covid19.zip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unzip 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cp -R covid19/*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covid19.zip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covid19</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OR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cd /usr/local/apache2/htdocs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wget https://linux-devops-course.s3.amazonaws.com/WEB+SIDE+HTML/covid19.zip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unzip 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cp -R covid19/*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covid19.zip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covid19 &amp;&amp;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0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32" name="Google Shape;2332;p20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ADD</a:t>
            </a:r>
            <a:r>
              <a:rPr b="1" lang="en" sz="1800">
                <a:solidFill>
                  <a:srgbClr val="0B5394"/>
                </a:solidFill>
                <a:latin typeface="Roboto"/>
                <a:ea typeface="Roboto"/>
                <a:cs typeface="Roboto"/>
                <a:sym typeface="Roboto"/>
              </a:rPr>
              <a:t> </a:t>
            </a:r>
            <a:r>
              <a:rPr b="1" lang="en" sz="1800">
                <a:solidFill>
                  <a:srgbClr val="0B5394"/>
                </a:solidFill>
                <a:latin typeface="Roboto"/>
                <a:ea typeface="Roboto"/>
                <a:cs typeface="Roboto"/>
                <a:sym typeface="Roboto"/>
              </a:rPr>
              <a:t>Instructions</a:t>
            </a:r>
            <a:endParaRPr b="1" sz="1800">
              <a:solidFill>
                <a:srgbClr val="0B5394"/>
              </a:solidFill>
            </a:endParaRPr>
          </a:p>
        </p:txBody>
      </p:sp>
      <p:cxnSp>
        <p:nvCxnSpPr>
          <p:cNvPr id="2333" name="Google Shape;2333;p20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34" name="Google Shape;2334;p20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35" name="Google Shape;2335;p205"/>
          <p:cNvSpPr txBox="1"/>
          <p:nvPr/>
        </p:nvSpPr>
        <p:spPr>
          <a:xfrm>
            <a:off x="162200" y="1524475"/>
            <a:ext cx="34773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Dockerfile ADD instruction</a:t>
            </a:r>
            <a:r>
              <a:rPr lang="en" sz="1100">
                <a:latin typeface="Times New Roman"/>
                <a:ea typeface="Times New Roman"/>
                <a:cs typeface="Times New Roman"/>
                <a:sym typeface="Times New Roman"/>
              </a:rPr>
              <a:t> works in the same way as the COPY instruction with a few minor differences: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ADD instruction can copy and extract TAR files from the Docker host to the Docker image.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ADD instruction can download files via HTTP and copy them into the Docker image.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Here are a few Dockerfile ADD examples: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36" name="Google Shape;2336;p205"/>
          <p:cNvSpPr txBox="1"/>
          <p:nvPr/>
        </p:nvSpPr>
        <p:spPr>
          <a:xfrm>
            <a:off x="4073000" y="1128300"/>
            <a:ext cx="4479900" cy="3694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index.html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/covid19/*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https://warfiles-for-docker.s3.amazonaws.com/addressbook.war /usr/local/tomcat/webapps/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ADD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20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42" name="Google Shape;2342;p20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COPY</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43" name="Google Shape;2343;p20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44" name="Google Shape;2344;p20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45" name="Google Shape;2345;p206"/>
          <p:cNvSpPr txBox="1"/>
          <p:nvPr/>
        </p:nvSpPr>
        <p:spPr>
          <a:xfrm>
            <a:off x="162200" y="672350"/>
            <a:ext cx="3477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Dockerfile COPY</a:t>
            </a:r>
            <a:r>
              <a:rPr lang="en" sz="1100">
                <a:latin typeface="Times New Roman"/>
                <a:ea typeface="Times New Roman"/>
                <a:cs typeface="Times New Roman"/>
                <a:sym typeface="Times New Roman"/>
              </a:rPr>
              <a:t> command copies one or more files from the Docker host (the computer building the Docker image from the Dockerfile) into the Docker image. The COPY command can copy both a file or a directory from the Docker host to the Docker image. Here are some Dockerfile COPY examples</a:t>
            </a:r>
            <a:endParaRPr sz="1100">
              <a:latin typeface="Times New Roman"/>
              <a:ea typeface="Times New Roman"/>
              <a:cs typeface="Times New Roman"/>
              <a:sym typeface="Times New Roman"/>
            </a:endParaRPr>
          </a:p>
        </p:txBody>
      </p:sp>
      <p:sp>
        <p:nvSpPr>
          <p:cNvPr id="2346" name="Google Shape;2346;p206"/>
          <p:cNvSpPr txBox="1"/>
          <p:nvPr/>
        </p:nvSpPr>
        <p:spPr>
          <a:xfrm>
            <a:off x="223600" y="2470325"/>
            <a:ext cx="32856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/myapp/target/myapp.jar /myapp/myapp.jar</a:t>
            </a:r>
            <a:endParaRPr>
              <a:latin typeface="Times New Roman"/>
              <a:ea typeface="Times New Roman"/>
              <a:cs typeface="Times New Roman"/>
              <a:sym typeface="Times New Roman"/>
            </a:endParaRPr>
          </a:p>
        </p:txBody>
      </p:sp>
      <p:sp>
        <p:nvSpPr>
          <p:cNvPr id="2347" name="Google Shape;2347;p206"/>
          <p:cNvSpPr txBox="1"/>
          <p:nvPr/>
        </p:nvSpPr>
        <p:spPr>
          <a:xfrm>
            <a:off x="162200" y="2983100"/>
            <a:ext cx="34773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This example copies a single file call myapp.jar from the Docker host at /myapp/target/myapp.jar to the Docker image at /myapp/myapp.jar. The first argument is the Docker host path (where to copy from) and the second argument is the Docker image path (where to copy to).</a:t>
            </a:r>
            <a:endParaRPr sz="1100">
              <a:latin typeface="Times New Roman"/>
              <a:ea typeface="Times New Roman"/>
              <a:cs typeface="Times New Roman"/>
              <a:sym typeface="Times New Roman"/>
            </a:endParaRPr>
          </a:p>
        </p:txBody>
      </p:sp>
      <p:sp>
        <p:nvSpPr>
          <p:cNvPr id="2348" name="Google Shape;2348;p206"/>
          <p:cNvSpPr txBox="1"/>
          <p:nvPr/>
        </p:nvSpPr>
        <p:spPr>
          <a:xfrm>
            <a:off x="4822050" y="2983100"/>
            <a:ext cx="29622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/myapp/target/* /myapp/</a:t>
            </a:r>
            <a:endParaRPr sz="1200">
              <a:latin typeface="Times New Roman"/>
              <a:ea typeface="Times New Roman"/>
              <a:cs typeface="Times New Roman"/>
              <a:sym typeface="Times New Roman"/>
            </a:endParaRPr>
          </a:p>
        </p:txBody>
      </p:sp>
      <p:sp>
        <p:nvSpPr>
          <p:cNvPr id="2349" name="Google Shape;2349;p206"/>
          <p:cNvSpPr txBox="1"/>
          <p:nvPr/>
        </p:nvSpPr>
        <p:spPr>
          <a:xfrm>
            <a:off x="4760650" y="3495875"/>
            <a:ext cx="34773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This example copies all files and directories from the Docker host at /myapp/target/ to the Docker image at /myapp/. The first argument is the Docker host path (where to copy from) and the second argument is the Docker image path (where to copy to).</a:t>
            </a:r>
            <a:endParaRPr sz="1100">
              <a:latin typeface="Times New Roman"/>
              <a:ea typeface="Times New Roman"/>
              <a:cs typeface="Times New Roman"/>
              <a:sym typeface="Times New Roman"/>
            </a:endParaRPr>
          </a:p>
        </p:txBody>
      </p:sp>
      <p:sp>
        <p:nvSpPr>
          <p:cNvPr id="2350" name="Google Shape;2350;p206"/>
          <p:cNvSpPr txBox="1"/>
          <p:nvPr/>
        </p:nvSpPr>
        <p:spPr>
          <a:xfrm>
            <a:off x="5278275" y="329900"/>
            <a:ext cx="1923000" cy="230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COPY . /myapp/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20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56" name="Google Shape;2356;p20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WORKDIR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57" name="Google Shape;2357;p20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58" name="Google Shape;2358;p207"/>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
        <p:nvSpPr>
          <p:cNvPr id="2359" name="Google Shape;2359;p207"/>
          <p:cNvSpPr txBox="1"/>
          <p:nvPr/>
        </p:nvSpPr>
        <p:spPr>
          <a:xfrm>
            <a:off x="223600" y="764450"/>
            <a:ext cx="42912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a:t>
            </a:r>
            <a:r>
              <a:rPr b="1" lang="en" sz="1100">
                <a:latin typeface="Times New Roman"/>
                <a:ea typeface="Times New Roman"/>
                <a:cs typeface="Times New Roman"/>
                <a:sym typeface="Times New Roman"/>
              </a:rPr>
              <a:t>WORKDIR</a:t>
            </a:r>
            <a:r>
              <a:rPr lang="en" sz="1100">
                <a:latin typeface="Times New Roman"/>
                <a:ea typeface="Times New Roman"/>
                <a:cs typeface="Times New Roman"/>
                <a:sym typeface="Times New Roman"/>
              </a:rPr>
              <a:t> instruction specifies what the working directory should be inside the Docker image. The working directory will be in effect for all commands following the WORKDIR instruction.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Here is an 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60" name="Google Shape;2360;p207"/>
          <p:cNvSpPr txBox="1"/>
          <p:nvPr/>
        </p:nvSpPr>
        <p:spPr>
          <a:xfrm>
            <a:off x="270475" y="2310550"/>
            <a:ext cx="2931600" cy="923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/tmp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/var/www/html/</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/usr/local/apache2/htdocs</a:t>
            </a:r>
            <a:endParaRPr sz="1200">
              <a:latin typeface="Times New Roman"/>
              <a:ea typeface="Times New Roman"/>
              <a:cs typeface="Times New Roman"/>
              <a:sym typeface="Times New Roman"/>
            </a:endParaRPr>
          </a:p>
        </p:txBody>
      </p:sp>
      <p:pic>
        <p:nvPicPr>
          <p:cNvPr id="2361" name="Google Shape;2361;p207"/>
          <p:cNvPicPr preferRelativeResize="0"/>
          <p:nvPr/>
        </p:nvPicPr>
        <p:blipFill>
          <a:blip r:embed="rId4">
            <a:alphaModFix/>
          </a:blip>
          <a:stretch>
            <a:fillRect/>
          </a:stretch>
        </p:blipFill>
        <p:spPr>
          <a:xfrm>
            <a:off x="5654200" y="144975"/>
            <a:ext cx="3274724" cy="48535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20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67" name="Google Shape;2367;p20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EXPOSE</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68" name="Google Shape;2368;p20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69" name="Google Shape;2369;p20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70" name="Google Shape;2370;p208"/>
          <p:cNvSpPr txBox="1"/>
          <p:nvPr/>
        </p:nvSpPr>
        <p:spPr>
          <a:xfrm>
            <a:off x="223600" y="764450"/>
            <a:ext cx="42912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EXPOSE</a:t>
            </a:r>
            <a:r>
              <a:rPr lang="en" sz="1100">
                <a:latin typeface="Times New Roman"/>
                <a:ea typeface="Times New Roman"/>
                <a:cs typeface="Times New Roman"/>
                <a:sym typeface="Times New Roman"/>
              </a:rPr>
              <a:t> instruction opens up network ports in the Docker container to the world. For instance, if your Docker container runs a web server, that web server will probably need port 80 or 8080 open for any client to be able to connect to it. Here is an example of opening a network port using the EXPOSE command: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71" name="Google Shape;2371;p208"/>
          <p:cNvSpPr txBox="1"/>
          <p:nvPr/>
        </p:nvSpPr>
        <p:spPr>
          <a:xfrm>
            <a:off x="270475" y="2533175"/>
            <a:ext cx="2931600" cy="64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8080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a:t>
            </a:r>
            <a:endParaRPr sz="1200">
              <a:latin typeface="Times New Roman"/>
              <a:ea typeface="Times New Roman"/>
              <a:cs typeface="Times New Roman"/>
              <a:sym typeface="Times New Roman"/>
            </a:endParaRPr>
          </a:p>
        </p:txBody>
      </p:sp>
      <p:pic>
        <p:nvPicPr>
          <p:cNvPr id="2372" name="Google Shape;2372;p208"/>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73" name="Google Shape;2373;p208"/>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20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79" name="Google Shape;2379;p20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VOLUME</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80" name="Google Shape;2380;p20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81" name="Google Shape;2381;p20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82" name="Google Shape;2382;p209"/>
          <p:cNvSpPr txBox="1"/>
          <p:nvPr/>
        </p:nvSpPr>
        <p:spPr>
          <a:xfrm>
            <a:off x="223600" y="764450"/>
            <a:ext cx="4291200" cy="238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VOLUME</a:t>
            </a:r>
            <a:r>
              <a:rPr lang="en" sz="1100">
                <a:latin typeface="Times New Roman"/>
                <a:ea typeface="Times New Roman"/>
                <a:cs typeface="Times New Roman"/>
                <a:sym typeface="Times New Roman"/>
              </a:rPr>
              <a:t> instruction creates a directory inside the Docker image which you can later mount a volume (directory) to from the Docker host. In other words, you can create a directory inside the docker image, called /data which can later be mounted to a directory, called /container-data/container1 in the Docker host. The mounting is done when the container is started up and it is use to share data between the container and the host. Here is an example of defining a volume (mountable directory) in a Dockerfile using the VOLUME instruction: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83" name="Google Shape;2383;p209"/>
          <p:cNvSpPr txBox="1"/>
          <p:nvPr/>
        </p:nvSpPr>
        <p:spPr>
          <a:xfrm>
            <a:off x="223600" y="3093575"/>
            <a:ext cx="29316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VOLUME /data</a:t>
            </a:r>
            <a:endParaRPr sz="1200">
              <a:latin typeface="Times New Roman"/>
              <a:ea typeface="Times New Roman"/>
              <a:cs typeface="Times New Roman"/>
              <a:sym typeface="Times New Roman"/>
            </a:endParaRPr>
          </a:p>
        </p:txBody>
      </p:sp>
      <p:pic>
        <p:nvPicPr>
          <p:cNvPr id="2384" name="Google Shape;2384;p209"/>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85" name="Google Shape;2385;p209"/>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1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391" name="Google Shape;2391;p21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USER</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392" name="Google Shape;2392;p21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93" name="Google Shape;2393;p21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394" name="Google Shape;2394;p210"/>
          <p:cNvSpPr txBox="1"/>
          <p:nvPr/>
        </p:nvSpPr>
        <p:spPr>
          <a:xfrm>
            <a:off x="223600" y="764450"/>
            <a:ext cx="42912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USER instruction sets username of the user which is to run the container. By default, containers run as 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395" name="Google Shape;2395;p210"/>
          <p:cNvSpPr txBox="1"/>
          <p:nvPr/>
        </p:nvSpPr>
        <p:spPr>
          <a:xfrm>
            <a:off x="270475" y="2517825"/>
            <a:ext cx="2923800" cy="36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USER root</a:t>
            </a:r>
            <a:endParaRPr sz="1200">
              <a:latin typeface="Times New Roman"/>
              <a:ea typeface="Times New Roman"/>
              <a:cs typeface="Times New Roman"/>
              <a:sym typeface="Times New Roman"/>
            </a:endParaRPr>
          </a:p>
        </p:txBody>
      </p:sp>
      <p:pic>
        <p:nvPicPr>
          <p:cNvPr id="2396" name="Google Shape;2396;p210"/>
          <p:cNvPicPr preferRelativeResize="0"/>
          <p:nvPr/>
        </p:nvPicPr>
        <p:blipFill>
          <a:blip r:embed="rId4">
            <a:alphaModFix/>
          </a:blip>
          <a:stretch>
            <a:fillRect/>
          </a:stretch>
        </p:blipFill>
        <p:spPr>
          <a:xfrm>
            <a:off x="5654200" y="144975"/>
            <a:ext cx="3274724" cy="4853551"/>
          </a:xfrm>
          <a:prstGeom prst="rect">
            <a:avLst/>
          </a:prstGeom>
          <a:noFill/>
          <a:ln>
            <a:noFill/>
          </a:ln>
        </p:spPr>
      </p:pic>
      <p:pic>
        <p:nvPicPr>
          <p:cNvPr descr="Logo&#10;&#10;Description automatically generated" id="2397" name="Google Shape;2397;p210"/>
          <p:cNvPicPr preferRelativeResize="0"/>
          <p:nvPr/>
        </p:nvPicPr>
        <p:blipFill rotWithShape="1">
          <a:blip r:embed="rId3">
            <a:alphaModFix/>
          </a:blip>
          <a:srcRect b="0" l="0" r="0" t="0"/>
          <a:stretch/>
        </p:blipFill>
        <p:spPr>
          <a:xfrm>
            <a:off x="270476" y="4170394"/>
            <a:ext cx="1513850" cy="7569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1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03" name="Google Shape;2403;p21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ENV Instructions</a:t>
            </a:r>
            <a:endParaRPr b="1" sz="1800">
              <a:solidFill>
                <a:srgbClr val="0B5394"/>
              </a:solidFill>
            </a:endParaRPr>
          </a:p>
        </p:txBody>
      </p:sp>
      <p:cxnSp>
        <p:nvCxnSpPr>
          <p:cNvPr id="2404" name="Google Shape;2404;p21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05" name="Google Shape;2405;p21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06" name="Google Shape;2406;p211"/>
          <p:cNvSpPr txBox="1"/>
          <p:nvPr/>
        </p:nvSpPr>
        <p:spPr>
          <a:xfrm>
            <a:off x="187125" y="488075"/>
            <a:ext cx="39153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ARG</a:t>
            </a:r>
            <a:r>
              <a:rPr lang="en" sz="1100">
                <a:solidFill>
                  <a:schemeClr val="dk1"/>
                </a:solidFill>
                <a:latin typeface="Times New Roman"/>
                <a:ea typeface="Times New Roman"/>
                <a:cs typeface="Times New Roman"/>
                <a:sym typeface="Times New Roman"/>
              </a:rPr>
              <a:t> instruction lets you define an argument which can be passed to Docker when you build the Docker image from the Dockerfile. ARG works the same as variable. It is like defining a variable in Dockerfile.</a:t>
            </a:r>
            <a:endParaRPr sz="1100">
              <a:latin typeface="Times New Roman"/>
              <a:ea typeface="Times New Roman"/>
              <a:cs typeface="Times New Roman"/>
              <a:sym typeface="Times New Roman"/>
            </a:endParaRPr>
          </a:p>
        </p:txBody>
      </p:sp>
      <p:sp>
        <p:nvSpPr>
          <p:cNvPr id="2407" name="Google Shape;2407;p211"/>
          <p:cNvSpPr txBox="1"/>
          <p:nvPr/>
        </p:nvSpPr>
        <p:spPr>
          <a:xfrm>
            <a:off x="5559025" y="955825"/>
            <a:ext cx="2978400" cy="4032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group=jenkins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mkdir -p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chown ${user}:${user}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groupadd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useradd -d "$JENKINS_HOME" -s /bin/bash ${user}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usermod -aG ${user}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${http_port}</a:t>
            </a:r>
            <a:endParaRPr sz="1300">
              <a:latin typeface="Times New Roman"/>
              <a:ea typeface="Times New Roman"/>
              <a:cs typeface="Times New Roman"/>
              <a:sym typeface="Times New Roman"/>
            </a:endParaRPr>
          </a:p>
        </p:txBody>
      </p:sp>
      <p:pic>
        <p:nvPicPr>
          <p:cNvPr id="2408" name="Google Shape;2408;p211"/>
          <p:cNvPicPr preferRelativeResize="0"/>
          <p:nvPr/>
        </p:nvPicPr>
        <p:blipFill>
          <a:blip r:embed="rId4">
            <a:alphaModFix/>
          </a:blip>
          <a:stretch>
            <a:fillRect/>
          </a:stretch>
        </p:blipFill>
        <p:spPr>
          <a:xfrm>
            <a:off x="187125" y="1675925"/>
            <a:ext cx="4777125" cy="3312799"/>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1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14" name="Google Shape;2414;p21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ENV</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415" name="Google Shape;2415;p21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16" name="Google Shape;2416;p21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17" name="Google Shape;2417;p212"/>
          <p:cNvSpPr txBox="1"/>
          <p:nvPr/>
        </p:nvSpPr>
        <p:spPr>
          <a:xfrm>
            <a:off x="223600" y="571550"/>
            <a:ext cx="39153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The Dockerfile </a:t>
            </a:r>
            <a:r>
              <a:rPr b="1" lang="en" sz="1100">
                <a:latin typeface="Times New Roman"/>
                <a:ea typeface="Times New Roman"/>
                <a:cs typeface="Times New Roman"/>
                <a:sym typeface="Times New Roman"/>
              </a:rPr>
              <a:t>ENV</a:t>
            </a:r>
            <a:r>
              <a:rPr lang="en" sz="1100">
                <a:latin typeface="Times New Roman"/>
                <a:ea typeface="Times New Roman"/>
                <a:cs typeface="Times New Roman"/>
                <a:sym typeface="Times New Roman"/>
              </a:rPr>
              <a:t> instruction lets you set and environment variable to be used by the system. The is a system variable and not a use define variable. The command env will list all environment variables in Linux.</a:t>
            </a:r>
            <a:endParaRPr sz="1100">
              <a:latin typeface="Times New Roman"/>
              <a:ea typeface="Times New Roman"/>
              <a:cs typeface="Times New Roman"/>
              <a:sym typeface="Times New Roman"/>
            </a:endParaRPr>
          </a:p>
        </p:txBody>
      </p:sp>
      <p:sp>
        <p:nvSpPr>
          <p:cNvPr id="2418" name="Google Shape;2418;p212"/>
          <p:cNvSpPr txBox="1"/>
          <p:nvPr/>
        </p:nvSpPr>
        <p:spPr>
          <a:xfrm>
            <a:off x="5573925" y="932900"/>
            <a:ext cx="2978400" cy="4032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user=jenkins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group=jenkins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http_port=8080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JENKINS_HOME=/var/jenkins_home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ENV TIA_HOME /var/tia/devops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mkdir -p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chown ${user}:${user} $JENKINS_HOME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groupadd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useradd -d "$JENKINS_HOME" -s /bin/bash ${user}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&amp;&amp; usermod -aG ${user} ${group}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VOLUME $JENKINS_HOME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${user}</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${http_port}</a:t>
            </a:r>
            <a:endParaRPr sz="1300">
              <a:latin typeface="Times New Roman"/>
              <a:ea typeface="Times New Roman"/>
              <a:cs typeface="Times New Roman"/>
              <a:sym typeface="Times New Roman"/>
            </a:endParaRPr>
          </a:p>
        </p:txBody>
      </p:sp>
      <p:pic>
        <p:nvPicPr>
          <p:cNvPr id="2419" name="Google Shape;2419;p212"/>
          <p:cNvPicPr preferRelativeResize="0"/>
          <p:nvPr/>
        </p:nvPicPr>
        <p:blipFill>
          <a:blip r:embed="rId4">
            <a:alphaModFix/>
          </a:blip>
          <a:stretch>
            <a:fillRect/>
          </a:stretch>
        </p:blipFill>
        <p:spPr>
          <a:xfrm>
            <a:off x="223600" y="1698950"/>
            <a:ext cx="4777125" cy="3312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3" name="Google Shape;73;p1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4" name="Google Shape;74;p1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75" name="Google Shape;75;p1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Traditional</a:t>
            </a:r>
            <a:r>
              <a:rPr b="1" lang="en" sz="2000">
                <a:solidFill>
                  <a:srgbClr val="0B5394"/>
                </a:solidFill>
                <a:latin typeface="Times New Roman"/>
                <a:ea typeface="Times New Roman"/>
                <a:cs typeface="Times New Roman"/>
                <a:sym typeface="Times New Roman"/>
              </a:rPr>
              <a:t> Deployment</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76" name="Google Shape;76;p1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3" name="Google Shape;253;p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of</a:t>
            </a:r>
            <a:r>
              <a:rPr b="1" lang="en" sz="1800">
                <a:solidFill>
                  <a:srgbClr val="0B5394"/>
                </a:solidFill>
                <a:latin typeface="Roboto"/>
                <a:ea typeface="Roboto"/>
                <a:cs typeface="Roboto"/>
                <a:sym typeface="Roboto"/>
              </a:rPr>
              <a:t> Virtualization</a:t>
            </a:r>
            <a:endParaRPr b="1" sz="1800">
              <a:solidFill>
                <a:srgbClr val="0B5394"/>
              </a:solidFill>
            </a:endParaRPr>
          </a:p>
        </p:txBody>
      </p:sp>
      <p:cxnSp>
        <p:nvCxnSpPr>
          <p:cNvPr id="254" name="Google Shape;254;p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55" name="Google Shape;255;p33"/>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56" name="Google Shape;256;p3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57" name="Google Shape;257;p33"/>
          <p:cNvSpPr txBox="1"/>
          <p:nvPr/>
        </p:nvSpPr>
        <p:spPr>
          <a:xfrm>
            <a:off x="188475" y="3768500"/>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install multiple applications on the same server without having any port conflict. We can launch multiple operating system on the same server for learning purpose or to launch our application using a hypervisor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All VM share the same resources with the host OS.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less expensive than the traditional deployment</a:t>
            </a:r>
            <a:endParaRPr sz="1200">
              <a:latin typeface="Times New Roman"/>
              <a:ea typeface="Times New Roman"/>
              <a:cs typeface="Times New Roman"/>
              <a:sym typeface="Times New Roman"/>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sp>
        <p:nvSpPr>
          <p:cNvPr id="2424" name="Google Shape;2424;p2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25" name="Google Shape;2425;p2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CMD</a:t>
            </a:r>
            <a:r>
              <a:rPr b="1" lang="en" sz="1800">
                <a:solidFill>
                  <a:srgbClr val="0B5394"/>
                </a:solidFill>
                <a:latin typeface="Roboto"/>
                <a:ea typeface="Roboto"/>
                <a:cs typeface="Roboto"/>
                <a:sym typeface="Roboto"/>
              </a:rPr>
              <a:t> Instructions</a:t>
            </a:r>
            <a:endParaRPr b="1" sz="1800">
              <a:solidFill>
                <a:srgbClr val="0B5394"/>
              </a:solidFill>
            </a:endParaRPr>
          </a:p>
        </p:txBody>
      </p:sp>
      <p:cxnSp>
        <p:nvCxnSpPr>
          <p:cNvPr id="2426" name="Google Shape;2426;p2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27" name="Google Shape;2427;p21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28" name="Google Shape;2428;p213"/>
          <p:cNvSpPr txBox="1"/>
          <p:nvPr/>
        </p:nvSpPr>
        <p:spPr>
          <a:xfrm>
            <a:off x="223600" y="571550"/>
            <a:ext cx="39153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CMD</a:t>
            </a:r>
            <a:r>
              <a:rPr lang="en" sz="1100">
                <a:solidFill>
                  <a:schemeClr val="dk1"/>
                </a:solidFill>
                <a:latin typeface="Times New Roman"/>
                <a:ea typeface="Times New Roman"/>
                <a:cs typeface="Times New Roman"/>
                <a:sym typeface="Times New Roman"/>
              </a:rPr>
              <a:t> instruction is</a:t>
            </a:r>
            <a:r>
              <a:rPr lang="en" sz="1100">
                <a:latin typeface="Times New Roman"/>
                <a:ea typeface="Times New Roman"/>
                <a:cs typeface="Times New Roman"/>
                <a:sym typeface="Times New Roman"/>
              </a:rPr>
              <a:t> used to execution commands when the container start or during the creation of the container. We can use CMD to start the process when the container start or to run a script when the container start.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PS:</a:t>
            </a:r>
            <a:r>
              <a:rPr lang="en" sz="1100">
                <a:latin typeface="Times New Roman"/>
                <a:ea typeface="Times New Roman"/>
                <a:cs typeface="Times New Roman"/>
                <a:sym typeface="Times New Roman"/>
              </a:rPr>
              <a:t> We can overwrite the CMD command at run time</a:t>
            </a:r>
            <a:endParaRPr sz="1100">
              <a:latin typeface="Times New Roman"/>
              <a:ea typeface="Times New Roman"/>
              <a:cs typeface="Times New Roman"/>
              <a:sym typeface="Times New Roman"/>
            </a:endParaRPr>
          </a:p>
        </p:txBody>
      </p:sp>
      <p:pic>
        <p:nvPicPr>
          <p:cNvPr id="2429" name="Google Shape;2429;p213"/>
          <p:cNvPicPr preferRelativeResize="0"/>
          <p:nvPr/>
        </p:nvPicPr>
        <p:blipFill>
          <a:blip r:embed="rId4">
            <a:alphaModFix/>
          </a:blip>
          <a:stretch>
            <a:fillRect/>
          </a:stretch>
        </p:blipFill>
        <p:spPr>
          <a:xfrm>
            <a:off x="4571998" y="890425"/>
            <a:ext cx="4404975" cy="4020226"/>
          </a:xfrm>
          <a:prstGeom prst="rect">
            <a:avLst/>
          </a:prstGeom>
          <a:noFill/>
          <a:ln>
            <a:noFill/>
          </a:ln>
        </p:spPr>
      </p:pic>
      <p:sp>
        <p:nvSpPr>
          <p:cNvPr id="2430" name="Google Shape;2430;p213"/>
          <p:cNvSpPr txBox="1"/>
          <p:nvPr/>
        </p:nvSpPr>
        <p:spPr>
          <a:xfrm>
            <a:off x="177550" y="2609575"/>
            <a:ext cx="2931600" cy="218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["/home/tia/script.sh"]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["/bin/bash", "-c",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["echo", "Hello World"]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["/usr/sbin/httpd", "-D", "FOREGROUND"]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CMD ["catalina.sh", "run"]</a:t>
            </a:r>
            <a:endParaRPr sz="1000">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2436" name="Google Shape;2436;p2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37" name="Google Shape;2437;p21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38" name="Google Shape;2438;p214"/>
          <p:cNvSpPr txBox="1"/>
          <p:nvPr/>
        </p:nvSpPr>
        <p:spPr>
          <a:xfrm>
            <a:off x="223600" y="571550"/>
            <a:ext cx="39153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The Dockerfile </a:t>
            </a:r>
            <a:r>
              <a:rPr b="1" lang="en" sz="1100">
                <a:solidFill>
                  <a:schemeClr val="dk1"/>
                </a:solidFill>
                <a:latin typeface="Times New Roman"/>
                <a:ea typeface="Times New Roman"/>
                <a:cs typeface="Times New Roman"/>
                <a:sym typeface="Times New Roman"/>
              </a:rPr>
              <a:t>ENTRYPOINT</a:t>
            </a:r>
            <a:r>
              <a:rPr lang="en" sz="1100">
                <a:solidFill>
                  <a:schemeClr val="dk1"/>
                </a:solidFill>
                <a:latin typeface="Times New Roman"/>
                <a:ea typeface="Times New Roman"/>
                <a:cs typeface="Times New Roman"/>
                <a:sym typeface="Times New Roman"/>
              </a:rPr>
              <a:t> instruction is</a:t>
            </a:r>
            <a:r>
              <a:rPr lang="en" sz="1100">
                <a:latin typeface="Times New Roman"/>
                <a:ea typeface="Times New Roman"/>
                <a:cs typeface="Times New Roman"/>
                <a:sym typeface="Times New Roman"/>
              </a:rPr>
              <a:t> used to execution commands when the container start or during the creation of the container. We can use </a:t>
            </a:r>
            <a:r>
              <a:rPr lang="en" sz="1100">
                <a:solidFill>
                  <a:schemeClr val="dk1"/>
                </a:solidFill>
                <a:latin typeface="Times New Roman"/>
                <a:ea typeface="Times New Roman"/>
                <a:cs typeface="Times New Roman"/>
                <a:sym typeface="Times New Roman"/>
              </a:rPr>
              <a:t>ENTRYPOINT</a:t>
            </a:r>
            <a:r>
              <a:rPr lang="en" sz="1100">
                <a:latin typeface="Times New Roman"/>
                <a:ea typeface="Times New Roman"/>
                <a:cs typeface="Times New Roman"/>
                <a:sym typeface="Times New Roman"/>
              </a:rPr>
              <a:t> to start the process when the container start or to run a script when the container start.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PS:</a:t>
            </a:r>
            <a:r>
              <a:rPr lang="en" sz="1100">
                <a:latin typeface="Times New Roman"/>
                <a:ea typeface="Times New Roman"/>
                <a:cs typeface="Times New Roman"/>
                <a:sym typeface="Times New Roman"/>
              </a:rPr>
              <a:t> We can overwrite the </a:t>
            </a:r>
            <a:r>
              <a:rPr lang="en" sz="1100">
                <a:solidFill>
                  <a:schemeClr val="dk1"/>
                </a:solidFill>
                <a:latin typeface="Times New Roman"/>
                <a:ea typeface="Times New Roman"/>
                <a:cs typeface="Times New Roman"/>
                <a:sym typeface="Times New Roman"/>
              </a:rPr>
              <a:t>ENTRYPOINT</a:t>
            </a:r>
            <a:r>
              <a:rPr lang="en" sz="1100">
                <a:latin typeface="Times New Roman"/>
                <a:ea typeface="Times New Roman"/>
                <a:cs typeface="Times New Roman"/>
                <a:sym typeface="Times New Roman"/>
              </a:rPr>
              <a:t> command at run time by specifying the argument </a:t>
            </a:r>
            <a:r>
              <a:rPr b="1" lang="en" sz="1100">
                <a:latin typeface="Times New Roman"/>
                <a:ea typeface="Times New Roman"/>
                <a:cs typeface="Times New Roman"/>
                <a:sym typeface="Times New Roman"/>
              </a:rPr>
              <a:t>- - </a:t>
            </a:r>
            <a:r>
              <a:rPr b="1" lang="en" sz="1100">
                <a:latin typeface="Times New Roman"/>
                <a:ea typeface="Times New Roman"/>
                <a:cs typeface="Times New Roman"/>
                <a:sym typeface="Times New Roman"/>
              </a:rPr>
              <a:t>entrypoint</a:t>
            </a:r>
            <a:endParaRPr b="1" sz="1100">
              <a:latin typeface="Times New Roman"/>
              <a:ea typeface="Times New Roman"/>
              <a:cs typeface="Times New Roman"/>
              <a:sym typeface="Times New Roman"/>
            </a:endParaRPr>
          </a:p>
        </p:txBody>
      </p:sp>
      <p:pic>
        <p:nvPicPr>
          <p:cNvPr id="2439" name="Google Shape;2439;p214"/>
          <p:cNvPicPr preferRelativeResize="0"/>
          <p:nvPr/>
        </p:nvPicPr>
        <p:blipFill>
          <a:blip r:embed="rId4">
            <a:alphaModFix/>
          </a:blip>
          <a:stretch>
            <a:fillRect/>
          </a:stretch>
        </p:blipFill>
        <p:spPr>
          <a:xfrm>
            <a:off x="4571998" y="890425"/>
            <a:ext cx="4404975" cy="4020226"/>
          </a:xfrm>
          <a:prstGeom prst="rect">
            <a:avLst/>
          </a:prstGeom>
          <a:noFill/>
          <a:ln>
            <a:noFill/>
          </a:ln>
        </p:spPr>
      </p:pic>
      <p:sp>
        <p:nvSpPr>
          <p:cNvPr id="2440" name="Google Shape;2440;p214"/>
          <p:cNvSpPr txBox="1"/>
          <p:nvPr/>
        </p:nvSpPr>
        <p:spPr>
          <a:xfrm>
            <a:off x="223600" y="2496000"/>
            <a:ext cx="3408300" cy="2416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["script.sh"]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["/home/tia/script.sh"]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["/bin/bash", "-c",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["echo", "Hello World"]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["script.sh"]</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["/usr/sbin/httpd", "-D", "FOREGROUND"]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["catalina.sh", "run"]</a:t>
            </a:r>
            <a:endParaRPr sz="1000">
              <a:latin typeface="Times New Roman"/>
              <a:ea typeface="Times New Roman"/>
              <a:cs typeface="Times New Roman"/>
              <a:sym typeface="Times New Roman"/>
            </a:endParaRPr>
          </a:p>
        </p:txBody>
      </p:sp>
      <p:sp>
        <p:nvSpPr>
          <p:cNvPr id="2441" name="Google Shape;2441;p21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ENTRYPOINT Instructions</a:t>
            </a:r>
            <a:endParaRPr b="1" sz="1800">
              <a:solidFill>
                <a:srgbClr val="0B5394"/>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5" name="Shape 2445"/>
        <p:cNvGrpSpPr/>
        <p:nvPr/>
      </p:nvGrpSpPr>
      <p:grpSpPr>
        <a:xfrm>
          <a:off x="0" y="0"/>
          <a:ext cx="0" cy="0"/>
          <a:chOff x="0" y="0"/>
          <a:chExt cx="0" cy="0"/>
        </a:xfrm>
      </p:grpSpPr>
      <p:sp>
        <p:nvSpPr>
          <p:cNvPr id="2446" name="Google Shape;2446;p21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47" name="Google Shape;2447;p21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CMD Hand On</a:t>
            </a:r>
            <a:endParaRPr b="1" sz="1800">
              <a:solidFill>
                <a:srgbClr val="0B5394"/>
              </a:solidFill>
            </a:endParaRPr>
          </a:p>
        </p:txBody>
      </p:sp>
      <p:cxnSp>
        <p:nvCxnSpPr>
          <p:cNvPr id="2448" name="Google Shape;2448;p21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49" name="Google Shape;2449;p21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50" name="Google Shape;2450;p215"/>
          <p:cNvSpPr txBox="1"/>
          <p:nvPr/>
        </p:nvSpPr>
        <p:spPr>
          <a:xfrm>
            <a:off x="285000" y="644300"/>
            <a:ext cx="2931600" cy="11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ubuntu</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MAINTAINER Tia</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apt-get update -y</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CMD ["/bin/bash", "-c", "uname -a"]</a:t>
            </a:r>
            <a:endParaRPr sz="1100">
              <a:latin typeface="Times New Roman"/>
              <a:ea typeface="Times New Roman"/>
              <a:cs typeface="Times New Roman"/>
              <a:sym typeface="Times New Roman"/>
            </a:endParaRPr>
          </a:p>
        </p:txBody>
      </p:sp>
      <p:sp>
        <p:nvSpPr>
          <p:cNvPr id="2451" name="Google Shape;2451;p215"/>
          <p:cNvSpPr txBox="1"/>
          <p:nvPr/>
        </p:nvSpPr>
        <p:spPr>
          <a:xfrm>
            <a:off x="3678225" y="602000"/>
            <a:ext cx="2931600" cy="1200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build -t cmd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 uname -r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cmd:latest ls -la</a:t>
            </a:r>
            <a:endParaRPr sz="1200">
              <a:latin typeface="Times New Roman"/>
              <a:ea typeface="Times New Roman"/>
              <a:cs typeface="Times New Roman"/>
              <a:sym typeface="Times New Roman"/>
            </a:endParaRPr>
          </a:p>
        </p:txBody>
      </p:sp>
      <p:pic>
        <p:nvPicPr>
          <p:cNvPr id="2452" name="Google Shape;2452;p215"/>
          <p:cNvPicPr preferRelativeResize="0"/>
          <p:nvPr/>
        </p:nvPicPr>
        <p:blipFill>
          <a:blip r:embed="rId4">
            <a:alphaModFix/>
          </a:blip>
          <a:stretch>
            <a:fillRect/>
          </a:stretch>
        </p:blipFill>
        <p:spPr>
          <a:xfrm>
            <a:off x="223600" y="2202349"/>
            <a:ext cx="8621225" cy="26310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sp>
        <p:nvSpPr>
          <p:cNvPr id="2457" name="Google Shape;2457;p21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58" name="Google Shape;2458;p2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ENTRYPOINT</a:t>
            </a:r>
            <a:r>
              <a:rPr b="1" lang="en" sz="1800">
                <a:solidFill>
                  <a:srgbClr val="0B5394"/>
                </a:solidFill>
                <a:latin typeface="Roboto"/>
                <a:ea typeface="Roboto"/>
                <a:cs typeface="Roboto"/>
                <a:sym typeface="Roboto"/>
              </a:rPr>
              <a:t> Hand On</a:t>
            </a:r>
            <a:endParaRPr b="1" sz="1800">
              <a:solidFill>
                <a:srgbClr val="0B5394"/>
              </a:solidFill>
            </a:endParaRPr>
          </a:p>
        </p:txBody>
      </p:sp>
      <p:cxnSp>
        <p:nvCxnSpPr>
          <p:cNvPr id="2459" name="Google Shape;2459;p2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60" name="Google Shape;2460;p21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461" name="Google Shape;2461;p216"/>
          <p:cNvSpPr txBox="1"/>
          <p:nvPr/>
        </p:nvSpPr>
        <p:spPr>
          <a:xfrm>
            <a:off x="223600" y="890425"/>
            <a:ext cx="2802000" cy="11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ubuntu</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MAINTAINER Tia</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apt-get update -y</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["/bin/bash", "-c", "uname -a"]</a:t>
            </a:r>
            <a:endParaRPr sz="1100">
              <a:latin typeface="Times New Roman"/>
              <a:ea typeface="Times New Roman"/>
              <a:cs typeface="Times New Roman"/>
              <a:sym typeface="Times New Roman"/>
            </a:endParaRPr>
          </a:p>
        </p:txBody>
      </p:sp>
      <p:sp>
        <p:nvSpPr>
          <p:cNvPr id="2462" name="Google Shape;2462;p216"/>
          <p:cNvSpPr txBox="1"/>
          <p:nvPr/>
        </p:nvSpPr>
        <p:spPr>
          <a:xfrm>
            <a:off x="3163700" y="463250"/>
            <a:ext cx="4194300" cy="2031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build -t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run -it entrypoint:latest uname -r</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sudo docker run -it entrypoint:latest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 uname -r </a:t>
            </a:r>
            <a:r>
              <a:rPr lang="en" sz="1200">
                <a:solidFill>
                  <a:schemeClr val="dk1"/>
                </a:solidFill>
                <a:latin typeface="Times New Roman"/>
                <a:ea typeface="Times New Roman"/>
                <a:cs typeface="Times New Roman"/>
                <a:sym typeface="Times New Roman"/>
              </a:rPr>
              <a:t>- - entrypoint ls -la</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sudo docker run -it </a:t>
            </a:r>
            <a:r>
              <a:rPr lang="en" sz="1200">
                <a:latin typeface="Times New Roman"/>
                <a:ea typeface="Times New Roman"/>
                <a:cs typeface="Times New Roman"/>
                <a:sym typeface="Times New Roman"/>
              </a:rPr>
              <a:t>entrypoint</a:t>
            </a:r>
            <a:r>
              <a:rPr lang="en" sz="1200">
                <a:latin typeface="Times New Roman"/>
                <a:ea typeface="Times New Roman"/>
                <a:cs typeface="Times New Roman"/>
                <a:sym typeface="Times New Roman"/>
              </a:rPr>
              <a:t>:latest </a:t>
            </a:r>
            <a:r>
              <a:rPr lang="en" sz="1200">
                <a:latin typeface="Times New Roman"/>
                <a:ea typeface="Times New Roman"/>
                <a:cs typeface="Times New Roman"/>
                <a:sym typeface="Times New Roman"/>
              </a:rPr>
              <a:t>- - entrypoint ls -la </a:t>
            </a:r>
            <a:endParaRPr sz="1200">
              <a:latin typeface="Times New Roman"/>
              <a:ea typeface="Times New Roman"/>
              <a:cs typeface="Times New Roman"/>
              <a:sym typeface="Times New Roman"/>
            </a:endParaRPr>
          </a:p>
        </p:txBody>
      </p:sp>
      <p:pic>
        <p:nvPicPr>
          <p:cNvPr id="2463" name="Google Shape;2463;p216"/>
          <p:cNvPicPr preferRelativeResize="0"/>
          <p:nvPr/>
        </p:nvPicPr>
        <p:blipFill>
          <a:blip r:embed="rId4">
            <a:alphaModFix/>
          </a:blip>
          <a:stretch>
            <a:fillRect/>
          </a:stretch>
        </p:blipFill>
        <p:spPr>
          <a:xfrm>
            <a:off x="223588" y="2909525"/>
            <a:ext cx="8491587" cy="14968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69" name="Google Shape;2469;p2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Dockerfile, Images and Containers?</a:t>
            </a:r>
            <a:endParaRPr b="1" sz="1800">
              <a:solidFill>
                <a:srgbClr val="0B5394"/>
              </a:solidFill>
            </a:endParaRPr>
          </a:p>
        </p:txBody>
      </p:sp>
      <p:cxnSp>
        <p:nvCxnSpPr>
          <p:cNvPr id="2470" name="Google Shape;2470;p2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71" name="Google Shape;2471;p21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72" name="Google Shape;2472;p217"/>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73" name="Google Shape;2473;p217"/>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21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79" name="Google Shape;2479;p2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CMD and ENTRYPOINT?</a:t>
            </a:r>
            <a:endParaRPr b="1" sz="1800">
              <a:solidFill>
                <a:srgbClr val="0B5394"/>
              </a:solidFill>
            </a:endParaRPr>
          </a:p>
        </p:txBody>
      </p:sp>
      <p:cxnSp>
        <p:nvCxnSpPr>
          <p:cNvPr id="2480" name="Google Shape;2480;p2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81" name="Google Shape;2481;p21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82" name="Google Shape;2482;p218"/>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83" name="Google Shape;2483;p218"/>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2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89" name="Google Shape;2489;p2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ADD and COPY?</a:t>
            </a:r>
            <a:endParaRPr b="1" sz="1800">
              <a:solidFill>
                <a:srgbClr val="0B5394"/>
              </a:solidFill>
            </a:endParaRPr>
          </a:p>
        </p:txBody>
      </p:sp>
      <p:cxnSp>
        <p:nvCxnSpPr>
          <p:cNvPr id="2490" name="Google Shape;2490;p2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491" name="Google Shape;2491;p21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492" name="Google Shape;2492;p219"/>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493" name="Google Shape;2493;p219"/>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2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499" name="Google Shape;2499;p220"/>
          <p:cNvSpPr txBox="1"/>
          <p:nvPr/>
        </p:nvSpPr>
        <p:spPr>
          <a:xfrm>
            <a:off x="223596" y="202252"/>
            <a:ext cx="7211100" cy="646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It is Possible to See All Process Running in the Container </a:t>
            </a:r>
            <a:endParaRPr b="1" sz="1800">
              <a:solidFill>
                <a:srgbClr val="0B5394"/>
              </a:solidFill>
              <a:latin typeface="Roboto"/>
              <a:ea typeface="Roboto"/>
              <a:cs typeface="Roboto"/>
              <a:sym typeface="Roboto"/>
            </a:endParaRPr>
          </a:p>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From the Docker Host</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2500" name="Google Shape;2500;p2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01" name="Google Shape;2501;p22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2502" name="Google Shape;2502;p220"/>
          <p:cNvPicPr preferRelativeResize="0"/>
          <p:nvPr/>
        </p:nvPicPr>
        <p:blipFill>
          <a:blip r:embed="rId4">
            <a:alphaModFix/>
          </a:blip>
          <a:stretch>
            <a:fillRect/>
          </a:stretch>
        </p:blipFill>
        <p:spPr>
          <a:xfrm>
            <a:off x="731775" y="1653691"/>
            <a:ext cx="2466975" cy="2440534"/>
          </a:xfrm>
          <a:prstGeom prst="rect">
            <a:avLst/>
          </a:prstGeom>
          <a:noFill/>
          <a:ln>
            <a:noFill/>
          </a:ln>
        </p:spPr>
      </p:pic>
      <p:pic>
        <p:nvPicPr>
          <p:cNvPr id="2503" name="Google Shape;2503;p220"/>
          <p:cNvPicPr preferRelativeResize="0"/>
          <p:nvPr/>
        </p:nvPicPr>
        <p:blipFill>
          <a:blip r:embed="rId5">
            <a:alphaModFix/>
          </a:blip>
          <a:stretch>
            <a:fillRect/>
          </a:stretch>
        </p:blipFill>
        <p:spPr>
          <a:xfrm>
            <a:off x="5100788" y="1770125"/>
            <a:ext cx="2466975" cy="23241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7" name="Shape 2507"/>
        <p:cNvGrpSpPr/>
        <p:nvPr/>
      </p:nvGrpSpPr>
      <p:grpSpPr>
        <a:xfrm>
          <a:off x="0" y="0"/>
          <a:ext cx="0" cy="0"/>
          <a:chOff x="0" y="0"/>
          <a:chExt cx="0" cy="0"/>
        </a:xfrm>
      </p:grpSpPr>
      <p:sp>
        <p:nvSpPr>
          <p:cNvPr id="2508" name="Google Shape;2508;p22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09" name="Google Shape;2509;p22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10" name="Google Shape;2510;p22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511" name="Google Shape;2511;p22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Dockerfile Examples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512" name="Google Shape;2512;p22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22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18" name="Google Shape;2518;p2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19" name="Google Shape;2519;p2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20" name="Google Shape;2520;p22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521" name="Google Shape;2521;p222"/>
          <p:cNvSpPr txBox="1"/>
          <p:nvPr/>
        </p:nvSpPr>
        <p:spPr>
          <a:xfrm>
            <a:off x="331900" y="829000"/>
            <a:ext cx="4124100" cy="1877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&lt;!DOCTYPE html&gt;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&lt;html&gt;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&lt;body style="background-color:rgb(217, 250, 210);"&gt;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&lt;h1&gt;Welcome to DevOps Easy Learning&lt;/h1&gt;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&lt;h3&gt;This is to test httpd Web server at devopseasylearning.com&lt;/h3&gt;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&lt;/body&gt;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&lt;/html&gt;</a:t>
            </a:r>
            <a:endParaRPr sz="1100">
              <a:latin typeface="Times New Roman"/>
              <a:ea typeface="Times New Roman"/>
              <a:cs typeface="Times New Roman"/>
              <a:sym typeface="Times New Roman"/>
            </a:endParaRPr>
          </a:p>
        </p:txBody>
      </p:sp>
      <p:sp>
        <p:nvSpPr>
          <p:cNvPr id="2522" name="Google Shape;2522;p222"/>
          <p:cNvSpPr txBox="1"/>
          <p:nvPr/>
        </p:nvSpPr>
        <p:spPr>
          <a:xfrm>
            <a:off x="4989100" y="1458525"/>
            <a:ext cx="3778500" cy="314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centos:latest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port=80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user=root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yum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yum -y install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COPY index.html /var/www/html/</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${user}</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["/usr/sbin/httpd", "-D", "FOREGROUND"]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${port}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523" name="Google Shape;2523;p222"/>
          <p:cNvSpPr txBox="1"/>
          <p:nvPr/>
        </p:nvSpPr>
        <p:spPr>
          <a:xfrm>
            <a:off x="331900" y="3109050"/>
            <a:ext cx="4124100" cy="1369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leonardtia/devops_repo:test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test -p 8030:80 -d leonardtia/devops_repo:test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leonardtia/devops_repo:test</a:t>
            </a:r>
            <a:endParaRPr sz="11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3" name="Google Shape;263;p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Virtualization Compare to Traditional Deployment</a:t>
            </a:r>
            <a:endParaRPr b="1" sz="1800">
              <a:solidFill>
                <a:srgbClr val="0B5394"/>
              </a:solidFill>
            </a:endParaRPr>
          </a:p>
        </p:txBody>
      </p:sp>
      <p:cxnSp>
        <p:nvCxnSpPr>
          <p:cNvPr id="264" name="Google Shape;264;p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265" name="Google Shape;265;p34"/>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266" name="Google Shape;266;p34"/>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267" name="Google Shape;267;p34"/>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server or computer must be able to handle virtualization</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need a server with a lot of computer power or resources such as RAM and CPU</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have a single point of failure here because all our infrastructure in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Everything will be down if the main server is down</a:t>
            </a:r>
            <a:endParaRPr sz="1200">
              <a:latin typeface="Times New Roman"/>
              <a:ea typeface="Times New Roman"/>
              <a:cs typeface="Times New Roman"/>
              <a:sym typeface="Times New Roman"/>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2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29" name="Google Shape;2529;p2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30" name="Google Shape;2530;p2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31" name="Google Shape;2531;p223"/>
          <p:cNvPicPr preferRelativeResize="0"/>
          <p:nvPr/>
        </p:nvPicPr>
        <p:blipFill rotWithShape="1">
          <a:blip r:embed="rId3">
            <a:alphaModFix/>
          </a:blip>
          <a:srcRect b="0" l="0" r="0" t="0"/>
          <a:stretch/>
        </p:blipFill>
        <p:spPr>
          <a:xfrm>
            <a:off x="186026" y="4201719"/>
            <a:ext cx="1513850" cy="756925"/>
          </a:xfrm>
          <a:prstGeom prst="rect">
            <a:avLst/>
          </a:prstGeom>
          <a:noFill/>
          <a:ln>
            <a:noFill/>
          </a:ln>
        </p:spPr>
      </p:pic>
      <p:sp>
        <p:nvSpPr>
          <p:cNvPr id="2532" name="Google Shape;2532;p223"/>
          <p:cNvSpPr txBox="1"/>
          <p:nvPr/>
        </p:nvSpPr>
        <p:spPr>
          <a:xfrm>
            <a:off x="3385550" y="287050"/>
            <a:ext cx="5435700" cy="4671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port=80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ARG user=root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wget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unzip</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WORKDIR /usr/local/apache2/htdocs/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rm -rf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wget https://linux-devops-course.s3.amazonaws.com/WEB+SIDE+HTML/covid19.zip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unzip 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cp -R covid19/*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covid19.zip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covid19</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${user}</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CMD ["httpd-foreground"]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${port}</a:t>
            </a:r>
            <a:endParaRPr sz="1100">
              <a:latin typeface="Times New Roman"/>
              <a:ea typeface="Times New Roman"/>
              <a:cs typeface="Times New Roman"/>
              <a:sym typeface="Times New Roman"/>
            </a:endParaRPr>
          </a:p>
        </p:txBody>
      </p:sp>
      <p:sp>
        <p:nvSpPr>
          <p:cNvPr id="2533" name="Google Shape;2533;p223"/>
          <p:cNvSpPr txBox="1"/>
          <p:nvPr/>
        </p:nvSpPr>
        <p:spPr>
          <a:xfrm>
            <a:off x="223600" y="1303000"/>
            <a:ext cx="3047400" cy="26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leonardtia/devops_repo:covid19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covid19 -p 8010:80 -d leonardtia/devops_repo:covid19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leonardtia/devops_repo:covid19</a:t>
            </a:r>
            <a:endParaRPr sz="1100">
              <a:latin typeface="Times New Roman"/>
              <a:ea typeface="Times New Roman"/>
              <a:cs typeface="Times New Roman"/>
              <a:sym typeface="Times New Roman"/>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7" name="Shape 2537"/>
        <p:cNvGrpSpPr/>
        <p:nvPr/>
      </p:nvGrpSpPr>
      <p:grpSpPr>
        <a:xfrm>
          <a:off x="0" y="0"/>
          <a:ext cx="0" cy="0"/>
          <a:chOff x="0" y="0"/>
          <a:chExt cx="0" cy="0"/>
        </a:xfrm>
      </p:grpSpPr>
      <p:sp>
        <p:nvSpPr>
          <p:cNvPr id="2538" name="Google Shape;2538;p22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39" name="Google Shape;2539;p22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40" name="Google Shape;2540;p22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41" name="Google Shape;2541;p224"/>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42" name="Google Shape;2542;p224"/>
          <p:cNvSpPr txBox="1"/>
          <p:nvPr/>
        </p:nvSpPr>
        <p:spPr>
          <a:xfrm>
            <a:off x="3385550" y="363000"/>
            <a:ext cx="5435700" cy="441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wget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unzip</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WORKDIR /usr/local/apache2/htdocs/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rm -rf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wget https://linux-devops-course.s3.amazonaws.com/WEB+SIDE+HTML/static-website-example.zip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unzip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cp -R static-website-example/*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["httpd-foreground"]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80-10000</a:t>
            </a:r>
            <a:endParaRPr sz="1100">
              <a:latin typeface="Times New Roman"/>
              <a:ea typeface="Times New Roman"/>
              <a:cs typeface="Times New Roman"/>
              <a:sym typeface="Times New Roman"/>
            </a:endParaRPr>
          </a:p>
        </p:txBody>
      </p:sp>
      <p:sp>
        <p:nvSpPr>
          <p:cNvPr id="2543" name="Google Shape;2543;p224"/>
          <p:cNvSpPr txBox="1"/>
          <p:nvPr/>
        </p:nvSpPr>
        <p:spPr>
          <a:xfrm>
            <a:off x="223600" y="613325"/>
            <a:ext cx="30474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leonardtia/devops_repo:static-website-example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static-website-example -p 8020:80 -d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2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49" name="Google Shape;2549;p2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50" name="Google Shape;2550;p2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51" name="Google Shape;2551;p225"/>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52" name="Google Shape;2552;p225"/>
          <p:cNvSpPr txBox="1"/>
          <p:nvPr/>
        </p:nvSpPr>
        <p:spPr>
          <a:xfrm>
            <a:off x="4897900" y="393725"/>
            <a:ext cx="4049100" cy="441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httpd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apt -y update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wget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apt -y install unzip</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WORKDIR /usr/local/apache2/htdocs/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RUN rm -rf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wget https://linux-devops-course.s3.amazonaws.com/WEB+SIDE+HTML/static-website-example.zip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unzip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cp -R static-website-example/* .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static-website-example.zip &amp;&amp;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rm -rf 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USER root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["httpd-foreground"]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80-10000</a:t>
            </a:r>
            <a:endParaRPr sz="1100">
              <a:latin typeface="Times New Roman"/>
              <a:ea typeface="Times New Roman"/>
              <a:cs typeface="Times New Roman"/>
              <a:sym typeface="Times New Roman"/>
            </a:endParaRPr>
          </a:p>
        </p:txBody>
      </p:sp>
      <p:sp>
        <p:nvSpPr>
          <p:cNvPr id="2553" name="Google Shape;2553;p225"/>
          <p:cNvSpPr txBox="1"/>
          <p:nvPr/>
        </p:nvSpPr>
        <p:spPr>
          <a:xfrm>
            <a:off x="223600" y="613325"/>
            <a:ext cx="4275900" cy="289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leonardtia/devops_repo:static-website-example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static-website-example -p 8020:80 -d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2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59" name="Google Shape;2559;p2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60" name="Google Shape;2560;p2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61" name="Google Shape;2561;p226"/>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62" name="Google Shape;2562;p226"/>
          <p:cNvSpPr txBox="1"/>
          <p:nvPr/>
        </p:nvSpPr>
        <p:spPr>
          <a:xfrm>
            <a:off x="4905575" y="571550"/>
            <a:ext cx="4049100" cy="4263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FROM httpd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ARG WEB_DIRECTORY=static-website-example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LABEL maintainer="Tia M"</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apt -y update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wget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apt -y install unzip</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WORKDIR /usr/local/apache2/htdocs/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RUN rm -rf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wget https://linux-devops-course.s3.amazonaws.com/WEB+SIDE+HTML/$WEB_DIRECTORY.zip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unzip $WEB_DIRECTORY.zip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cp -R $WEB_DIRECTORY/* .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$WEB_DIRECTORY.zip &amp;&amp;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rm -rf $WEB_DIRECTORY</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USER root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ENTRYPOINT ["httpd-foreground"]</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EXPOSE 80</a:t>
            </a:r>
            <a:endParaRPr sz="1100">
              <a:latin typeface="Times New Roman"/>
              <a:ea typeface="Times New Roman"/>
              <a:cs typeface="Times New Roman"/>
              <a:sym typeface="Times New Roman"/>
            </a:endParaRPr>
          </a:p>
        </p:txBody>
      </p:sp>
      <p:sp>
        <p:nvSpPr>
          <p:cNvPr id="2563" name="Google Shape;2563;p226"/>
          <p:cNvSpPr txBox="1"/>
          <p:nvPr/>
        </p:nvSpPr>
        <p:spPr>
          <a:xfrm>
            <a:off x="223600" y="613325"/>
            <a:ext cx="42759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leonardtia/devops_repo:static-website-example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static-website-example -p 8020:80 -d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leonardtia/devops_repo:static-website-example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Access Application locally</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http://&lt;IP&gt;:8020/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http://10.0.0.94:8020/</a:t>
            </a:r>
            <a:endParaRPr sz="1100">
              <a:latin typeface="Times New Roman"/>
              <a:ea typeface="Times New Roman"/>
              <a:cs typeface="Times New Roman"/>
              <a:sym typeface="Times New Roman"/>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7" name="Shape 2567"/>
        <p:cNvGrpSpPr/>
        <p:nvPr/>
      </p:nvGrpSpPr>
      <p:grpSpPr>
        <a:xfrm>
          <a:off x="0" y="0"/>
          <a:ext cx="0" cy="0"/>
          <a:chOff x="0" y="0"/>
          <a:chExt cx="0" cy="0"/>
        </a:xfrm>
      </p:grpSpPr>
      <p:sp>
        <p:nvSpPr>
          <p:cNvPr id="2568" name="Google Shape;2568;p2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69" name="Google Shape;2569;p22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Dockerfile Examples</a:t>
            </a:r>
            <a:endParaRPr b="1" sz="1800">
              <a:solidFill>
                <a:srgbClr val="0B5394"/>
              </a:solidFill>
            </a:endParaRPr>
          </a:p>
        </p:txBody>
      </p:sp>
      <p:cxnSp>
        <p:nvCxnSpPr>
          <p:cNvPr id="2570" name="Google Shape;2570;p2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71" name="Google Shape;2571;p227"/>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72" name="Google Shape;2572;p227"/>
          <p:cNvSpPr txBox="1"/>
          <p:nvPr/>
        </p:nvSpPr>
        <p:spPr>
          <a:xfrm>
            <a:off x="4828825" y="1375325"/>
            <a:ext cx="4049100" cy="2131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FROM tomcat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LABEL maintainer="Tia 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ADD https://warfiles-for-docker.s3.amazonaws.com/addressbook.war /usr/local/tomcat/webapps/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ENTRYPOINT ["catalina.sh", "run"]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EXPOSE 8080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2573" name="Google Shape;2573;p227"/>
          <p:cNvSpPr txBox="1"/>
          <p:nvPr/>
        </p:nvSpPr>
        <p:spPr>
          <a:xfrm>
            <a:off x="296100" y="659375"/>
            <a:ext cx="4275900" cy="3401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&lt;username&gt;/&lt;repository name&gt;:tag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build -t leonardtia/devops_repo:addressbook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--name addressbook -p 8050:8080 -d leonardtia/devops_repo:addressbook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login</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push leonardtia/devops_repo:addressbook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http://&lt;IP&gt;:8050/addressbook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http://10.0.0.94:8050/addressbook</a:t>
            </a:r>
            <a:endParaRPr sz="1100">
              <a:latin typeface="Times New Roman"/>
              <a:ea typeface="Times New Roman"/>
              <a:cs typeface="Times New Roman"/>
              <a:sym typeface="Times New Roman"/>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sp>
        <p:nvSpPr>
          <p:cNvPr id="2578" name="Google Shape;2578;p2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79" name="Google Shape;2579;p2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Install Jenkins In Docker</a:t>
            </a:r>
            <a:endParaRPr b="1" sz="1800">
              <a:solidFill>
                <a:srgbClr val="0B5394"/>
              </a:solidFill>
            </a:endParaRPr>
          </a:p>
        </p:txBody>
      </p:sp>
      <p:cxnSp>
        <p:nvCxnSpPr>
          <p:cNvPr id="2580" name="Google Shape;2580;p2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81" name="Google Shape;2581;p228"/>
          <p:cNvPicPr preferRelativeResize="0"/>
          <p:nvPr/>
        </p:nvPicPr>
        <p:blipFill rotWithShape="1">
          <a:blip r:embed="rId3">
            <a:alphaModFix/>
          </a:blip>
          <a:srcRect b="0" l="0" r="0" t="0"/>
          <a:stretch/>
        </p:blipFill>
        <p:spPr>
          <a:xfrm>
            <a:off x="170701" y="4269119"/>
            <a:ext cx="1513850" cy="756925"/>
          </a:xfrm>
          <a:prstGeom prst="rect">
            <a:avLst/>
          </a:prstGeom>
          <a:noFill/>
          <a:ln>
            <a:noFill/>
          </a:ln>
        </p:spPr>
      </p:pic>
      <p:sp>
        <p:nvSpPr>
          <p:cNvPr id="2582" name="Google Shape;2582;p228"/>
          <p:cNvSpPr txBox="1"/>
          <p:nvPr/>
        </p:nvSpPr>
        <p:spPr>
          <a:xfrm>
            <a:off x="797400" y="613325"/>
            <a:ext cx="75492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pull jenkins/jenkins:2.276</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run -d -p 8070:8080 --name jenkins-nonprod jenkins/jenkins:2.276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http://&lt;IP&gt;:8070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u="sng">
                <a:solidFill>
                  <a:schemeClr val="hlink"/>
                </a:solidFill>
                <a:latin typeface="Times New Roman"/>
                <a:ea typeface="Times New Roman"/>
                <a:cs typeface="Times New Roman"/>
                <a:sym typeface="Times New Roman"/>
                <a:hlinkClick r:id="rId4"/>
              </a:rPr>
              <a:t>http://10.0.0.94:8070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Unlock Jenkins</a:t>
            </a:r>
            <a:endParaRPr b="1"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Exec into the port and, cat /var/jenkins_home/secrets/initialAdminPassword to get the password to unlock Jenkins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docker exec -it 217c7b40d0fd bash</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cat /var/jenkins_home/secrets/initialAdminPassword</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ctrl &lt;p&gt; &lt;q&gt;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E887a1976710453f922c1aaa50de7d47</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docker exec -it 217c7b40d0fd cat /var/jenkins_home/secrets/initialAdminPassword</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6" name="Shape 2586"/>
        <p:cNvGrpSpPr/>
        <p:nvPr/>
      </p:nvGrpSpPr>
      <p:grpSpPr>
        <a:xfrm>
          <a:off x="0" y="0"/>
          <a:ext cx="0" cy="0"/>
          <a:chOff x="0" y="0"/>
          <a:chExt cx="0" cy="0"/>
        </a:xfrm>
      </p:grpSpPr>
      <p:sp>
        <p:nvSpPr>
          <p:cNvPr id="2587" name="Google Shape;2587;p229"/>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88" name="Google Shape;2588;p229"/>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589" name="Google Shape;2589;p229"/>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590" name="Google Shape;2590;p229"/>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Interact with AWS ECR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591" name="Google Shape;2591;p229"/>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23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597" name="Google Shape;2597;p23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ECR?</a:t>
            </a:r>
            <a:endParaRPr b="1" sz="1800">
              <a:solidFill>
                <a:srgbClr val="0B5394"/>
              </a:solidFill>
            </a:endParaRPr>
          </a:p>
        </p:txBody>
      </p:sp>
      <p:cxnSp>
        <p:nvCxnSpPr>
          <p:cNvPr id="2598" name="Google Shape;2598;p23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99" name="Google Shape;2599;p23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00" name="Google Shape;2600;p230"/>
          <p:cNvSpPr txBox="1"/>
          <p:nvPr/>
        </p:nvSpPr>
        <p:spPr>
          <a:xfrm>
            <a:off x="223600" y="764450"/>
            <a:ext cx="57651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What is Elastic Container Registry (ECR)</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Elastic Container Registry (ECR) is a fully-managed Docker container registry that makes it easy for developers to store, manage, and deploy Docker container images.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is integrated with Elastic Kubernetes Service (EKS), simplifying our development to production workflow.</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eliminates the need to operate our own container repositories or worry about scaling the underlying infrastructure.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ECR hosts our images in a highly available and scalable architecture, allowing us to reliably deploy containers for our applications.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Integration with AWS Identity and Access Management (IAM) provides resource-level control of each repository.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With Amazon ECR, there are no upfront fees or commitments. We pay only for the amount of data you store in your repositories and data transferred to the Internet.</a:t>
            </a:r>
            <a:endParaRPr sz="1200">
              <a:latin typeface="Times New Roman"/>
              <a:ea typeface="Times New Roman"/>
              <a:cs typeface="Times New Roman"/>
              <a:sym typeface="Times New Roman"/>
            </a:endParaRPr>
          </a:p>
        </p:txBody>
      </p:sp>
      <p:pic>
        <p:nvPicPr>
          <p:cNvPr id="2601" name="Google Shape;2601;p230"/>
          <p:cNvPicPr preferRelativeResize="0"/>
          <p:nvPr/>
        </p:nvPicPr>
        <p:blipFill>
          <a:blip r:embed="rId4">
            <a:alphaModFix/>
          </a:blip>
          <a:stretch>
            <a:fillRect/>
          </a:stretch>
        </p:blipFill>
        <p:spPr>
          <a:xfrm>
            <a:off x="6462800" y="1902725"/>
            <a:ext cx="1731925" cy="194433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5" name="Shape 2605"/>
        <p:cNvGrpSpPr/>
        <p:nvPr/>
      </p:nvGrpSpPr>
      <p:grpSpPr>
        <a:xfrm>
          <a:off x="0" y="0"/>
          <a:ext cx="0" cy="0"/>
          <a:chOff x="0" y="0"/>
          <a:chExt cx="0" cy="0"/>
        </a:xfrm>
      </p:grpSpPr>
      <p:sp>
        <p:nvSpPr>
          <p:cNvPr id="2606" name="Google Shape;2606;p23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07" name="Google Shape;2607;p23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ECR Setup and Benefits</a:t>
            </a:r>
            <a:endParaRPr b="1" sz="1800">
              <a:solidFill>
                <a:srgbClr val="0B5394"/>
              </a:solidFill>
            </a:endParaRPr>
          </a:p>
        </p:txBody>
      </p:sp>
      <p:cxnSp>
        <p:nvCxnSpPr>
          <p:cNvPr id="2608" name="Google Shape;2608;p23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09" name="Google Shape;2609;p23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10" name="Google Shape;2610;p231"/>
          <p:cNvSpPr txBox="1"/>
          <p:nvPr/>
        </p:nvSpPr>
        <p:spPr>
          <a:xfrm>
            <a:off x="292700" y="695350"/>
            <a:ext cx="57651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Benefits of Elastic Container Registry (ECR)</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Full managed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Secure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Highly Available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Scan container for security or vulnerability or of the box</a:t>
            </a:r>
            <a:endParaRPr sz="1200">
              <a:latin typeface="Times New Roman"/>
              <a:ea typeface="Times New Roman"/>
              <a:cs typeface="Times New Roman"/>
              <a:sym typeface="Times New Roman"/>
            </a:endParaRPr>
          </a:p>
        </p:txBody>
      </p:sp>
      <p:pic>
        <p:nvPicPr>
          <p:cNvPr id="2611" name="Google Shape;2611;p231"/>
          <p:cNvPicPr preferRelativeResize="0"/>
          <p:nvPr/>
        </p:nvPicPr>
        <p:blipFill>
          <a:blip r:embed="rId4">
            <a:alphaModFix/>
          </a:blip>
          <a:stretch>
            <a:fillRect/>
          </a:stretch>
        </p:blipFill>
        <p:spPr>
          <a:xfrm>
            <a:off x="912425" y="2732950"/>
            <a:ext cx="1731925" cy="1944331"/>
          </a:xfrm>
          <a:prstGeom prst="rect">
            <a:avLst/>
          </a:prstGeom>
          <a:noFill/>
          <a:ln>
            <a:noFill/>
          </a:ln>
        </p:spPr>
      </p:pic>
      <p:sp>
        <p:nvSpPr>
          <p:cNvPr id="2612" name="Google Shape;2612;p231"/>
          <p:cNvSpPr txBox="1"/>
          <p:nvPr/>
        </p:nvSpPr>
        <p:spPr>
          <a:xfrm>
            <a:off x="4572000" y="1375425"/>
            <a:ext cx="42375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Pre-requisites</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Install required CLI Version 2 software on your local desktop</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Create a user to access AWS ECR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Configure AWS CLI with Authorization</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configure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Access Key ID: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Secret Access Key: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Default region name: us-east-1</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Default output format: json</a:t>
            </a:r>
            <a:endParaRPr sz="1200">
              <a:latin typeface="Times New Roman"/>
              <a:ea typeface="Times New Roman"/>
              <a:cs typeface="Times New Roman"/>
              <a:sym typeface="Times New Roman"/>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23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18" name="Google Shape;2618;p23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Create an ECR repository</a:t>
            </a:r>
            <a:endParaRPr b="1" sz="1800">
              <a:solidFill>
                <a:srgbClr val="0B5394"/>
              </a:solidFill>
            </a:endParaRPr>
          </a:p>
        </p:txBody>
      </p:sp>
      <p:cxnSp>
        <p:nvCxnSpPr>
          <p:cNvPr id="2619" name="Google Shape;2619;p23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20" name="Google Shape;2620;p23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21" name="Google Shape;2621;p232"/>
          <p:cNvSpPr txBox="1"/>
          <p:nvPr/>
        </p:nvSpPr>
        <p:spPr>
          <a:xfrm>
            <a:off x="400150" y="3182650"/>
            <a:ext cx="5527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Create ECR Repository using AWS CLI</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aws ecr create-repository --repository-name aws-ecr-docker --region us-east-1</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aws ecr create-repository --repository-name &lt;your-repo-name&gt; --region &lt;your-region&gt;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[account_id].dkr.ecr.us-east-1.amazonaws.com/aws-ecr-docker</a:t>
            </a:r>
            <a:endParaRPr sz="1200">
              <a:latin typeface="Times New Roman"/>
              <a:ea typeface="Times New Roman"/>
              <a:cs typeface="Times New Roman"/>
              <a:sym typeface="Times New Roman"/>
            </a:endParaRPr>
          </a:p>
        </p:txBody>
      </p:sp>
      <p:pic>
        <p:nvPicPr>
          <p:cNvPr id="2622" name="Google Shape;2622;p232"/>
          <p:cNvPicPr preferRelativeResize="0"/>
          <p:nvPr/>
        </p:nvPicPr>
        <p:blipFill>
          <a:blip r:embed="rId4">
            <a:alphaModFix/>
          </a:blip>
          <a:stretch>
            <a:fillRect/>
          </a:stretch>
        </p:blipFill>
        <p:spPr>
          <a:xfrm>
            <a:off x="6501200" y="2940225"/>
            <a:ext cx="1731925" cy="1944331"/>
          </a:xfrm>
          <a:prstGeom prst="rect">
            <a:avLst/>
          </a:prstGeom>
          <a:noFill/>
          <a:ln>
            <a:noFill/>
          </a:ln>
        </p:spPr>
      </p:pic>
      <p:sp>
        <p:nvSpPr>
          <p:cNvPr id="2623" name="Google Shape;2623;p232"/>
          <p:cNvSpPr txBox="1"/>
          <p:nvPr/>
        </p:nvSpPr>
        <p:spPr>
          <a:xfrm>
            <a:off x="400150" y="1016825"/>
            <a:ext cx="42375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Create ECR Repository</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Create simple ECR repository via AWS Console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Repository Name: aws-ecr-docker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Tag Immutability: Enable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Scan on Push: Enable (to scan docker image for security)</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Explore ECR console.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73" name="Google Shape;273;p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Virtualization Tools</a:t>
            </a:r>
            <a:endParaRPr b="1" sz="1800">
              <a:solidFill>
                <a:srgbClr val="0B5394"/>
              </a:solidFill>
            </a:endParaRPr>
          </a:p>
        </p:txBody>
      </p:sp>
      <p:cxnSp>
        <p:nvCxnSpPr>
          <p:cNvPr id="274" name="Google Shape;274;p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75" name="Google Shape;275;p35"/>
          <p:cNvPicPr preferRelativeResize="0"/>
          <p:nvPr/>
        </p:nvPicPr>
        <p:blipFill rotWithShape="1">
          <a:blip r:embed="rId3">
            <a:alphaModFix/>
          </a:blip>
          <a:srcRect b="0" l="0" r="0" t="0"/>
          <a:stretch/>
        </p:blipFill>
        <p:spPr>
          <a:xfrm>
            <a:off x="223601" y="4223019"/>
            <a:ext cx="1513850" cy="756925"/>
          </a:xfrm>
          <a:prstGeom prst="rect">
            <a:avLst/>
          </a:prstGeom>
          <a:noFill/>
          <a:ln>
            <a:noFill/>
          </a:ln>
        </p:spPr>
      </p:pic>
      <p:pic>
        <p:nvPicPr>
          <p:cNvPr id="276" name="Google Shape;276;p35"/>
          <p:cNvPicPr preferRelativeResize="0"/>
          <p:nvPr/>
        </p:nvPicPr>
        <p:blipFill rotWithShape="1">
          <a:blip r:embed="rId4">
            <a:alphaModFix/>
          </a:blip>
          <a:srcRect b="3710" l="14945" r="14987" t="4445"/>
          <a:stretch/>
        </p:blipFill>
        <p:spPr>
          <a:xfrm>
            <a:off x="4572000" y="255712"/>
            <a:ext cx="4145500" cy="4724226"/>
          </a:xfrm>
          <a:prstGeom prst="rect">
            <a:avLst/>
          </a:prstGeom>
          <a:noFill/>
          <a:ln>
            <a:noFill/>
          </a:ln>
        </p:spPr>
      </p:pic>
      <p:pic>
        <p:nvPicPr>
          <p:cNvPr id="277" name="Google Shape;277;p35"/>
          <p:cNvPicPr preferRelativeResize="0"/>
          <p:nvPr/>
        </p:nvPicPr>
        <p:blipFill>
          <a:blip r:embed="rId5">
            <a:alphaModFix/>
          </a:blip>
          <a:stretch>
            <a:fillRect/>
          </a:stretch>
        </p:blipFill>
        <p:spPr>
          <a:xfrm>
            <a:off x="223600" y="1518850"/>
            <a:ext cx="4260427" cy="2396482"/>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7" name="Shape 2627"/>
        <p:cNvGrpSpPr/>
        <p:nvPr/>
      </p:nvGrpSpPr>
      <p:grpSpPr>
        <a:xfrm>
          <a:off x="0" y="0"/>
          <a:ext cx="0" cy="0"/>
          <a:chOff x="0" y="0"/>
          <a:chExt cx="0" cy="0"/>
        </a:xfrm>
      </p:grpSpPr>
      <p:sp>
        <p:nvSpPr>
          <p:cNvPr id="2628" name="Google Shape;2628;p2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29" name="Google Shape;2629;p2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Build and image For ECR </a:t>
            </a:r>
            <a:endParaRPr b="1" sz="1800">
              <a:solidFill>
                <a:srgbClr val="0B5394"/>
              </a:solidFill>
            </a:endParaRPr>
          </a:p>
        </p:txBody>
      </p:sp>
      <p:cxnSp>
        <p:nvCxnSpPr>
          <p:cNvPr id="2630" name="Google Shape;2630;p2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31" name="Google Shape;2631;p233"/>
          <p:cNvPicPr preferRelativeResize="0"/>
          <p:nvPr/>
        </p:nvPicPr>
        <p:blipFill rotWithShape="1">
          <a:blip r:embed="rId3">
            <a:alphaModFix/>
          </a:blip>
          <a:srcRect b="0" l="0" r="0" t="0"/>
          <a:stretch/>
        </p:blipFill>
        <p:spPr>
          <a:xfrm>
            <a:off x="7470676" y="202244"/>
            <a:ext cx="1513850" cy="756925"/>
          </a:xfrm>
          <a:prstGeom prst="rect">
            <a:avLst/>
          </a:prstGeom>
          <a:noFill/>
          <a:ln>
            <a:noFill/>
          </a:ln>
        </p:spPr>
      </p:pic>
      <p:sp>
        <p:nvSpPr>
          <p:cNvPr id="2632" name="Google Shape;2632;p233"/>
          <p:cNvSpPr txBox="1"/>
          <p:nvPr/>
        </p:nvSpPr>
        <p:spPr>
          <a:xfrm>
            <a:off x="292800" y="625150"/>
            <a:ext cx="4843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Create ECR Repository using AWS CLI</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build -t &lt;ECR-REPOSITORY-URI&gt;:&lt;TAG&gt;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build -t [account_id].dkr.ecr.us-east-1.amazonaws.com/aws-ecr-docker:covid19 .</a:t>
            </a:r>
            <a:endParaRPr sz="1200">
              <a:latin typeface="Times New Roman"/>
              <a:ea typeface="Times New Roman"/>
              <a:cs typeface="Times New Roman"/>
              <a:sym typeface="Times New Roman"/>
            </a:endParaRPr>
          </a:p>
        </p:txBody>
      </p:sp>
      <p:sp>
        <p:nvSpPr>
          <p:cNvPr id="2633" name="Google Shape;2633;p233"/>
          <p:cNvSpPr txBox="1"/>
          <p:nvPr/>
        </p:nvSpPr>
        <p:spPr>
          <a:xfrm>
            <a:off x="5406350" y="309150"/>
            <a:ext cx="3377700" cy="452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FROM httpd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LABEL maintainer="Tia 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apt-get -y update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-y install wget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install -y apt-utils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apt-get -y install unzip</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WORKDIR /usr/local/apache2/htdocs/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RUN rm -rf *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wget https://linux-devops-course.s3.amazonaws.com/WEB+SIDE+HTML/covid19.zip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unzip covid19.zip &amp;&amp;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cp -R covid19/* .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CMD ["httpd-foreground"]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EXPOSE 80</a:t>
            </a:r>
            <a:endParaRPr>
              <a:latin typeface="Times New Roman"/>
              <a:ea typeface="Times New Roman"/>
              <a:cs typeface="Times New Roman"/>
              <a:sym typeface="Times New Roman"/>
            </a:endParaRPr>
          </a:p>
        </p:txBody>
      </p:sp>
      <p:sp>
        <p:nvSpPr>
          <p:cNvPr id="2634" name="Google Shape;2634;p233"/>
          <p:cNvSpPr txBox="1"/>
          <p:nvPr/>
        </p:nvSpPr>
        <p:spPr>
          <a:xfrm>
            <a:off x="292800" y="2248350"/>
            <a:ext cx="4843200" cy="258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Run Docker Image locally &amp; Test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&lt;name-of-container&gt; -p 80:80 -d &lt;ECR-REPOSITORY-URI&gt;:&lt;TAG&gt;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covid19 -p 8010:80 -d 788210522308.dkr.ecr.us-east-1.amazonaws.com/aws-ecr-docker:covid1</a:t>
            </a: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Access Application locally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http://&lt;IP&gt;:8010/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http://10.0.0.94:8010/</a:t>
            </a:r>
            <a:endParaRPr sz="1200">
              <a:latin typeface="Times New Roman"/>
              <a:ea typeface="Times New Roman"/>
              <a:cs typeface="Times New Roman"/>
              <a:sym typeface="Times New Roman"/>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sp>
        <p:nvSpPr>
          <p:cNvPr id="2639" name="Google Shape;2639;p2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40" name="Google Shape;2640;p2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Login Into</a:t>
            </a:r>
            <a:r>
              <a:rPr b="1" lang="en" sz="1800">
                <a:solidFill>
                  <a:srgbClr val="0B5394"/>
                </a:solidFill>
                <a:latin typeface="Roboto"/>
                <a:ea typeface="Roboto"/>
                <a:cs typeface="Roboto"/>
                <a:sym typeface="Roboto"/>
              </a:rPr>
              <a:t> ECR and push</a:t>
            </a:r>
            <a:endParaRPr b="1" sz="1800">
              <a:solidFill>
                <a:srgbClr val="0B5394"/>
              </a:solidFill>
            </a:endParaRPr>
          </a:p>
        </p:txBody>
      </p:sp>
      <p:cxnSp>
        <p:nvCxnSpPr>
          <p:cNvPr id="2641" name="Google Shape;2641;p2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42" name="Google Shape;2642;p23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43" name="Google Shape;2643;p234"/>
          <p:cNvSpPr txBox="1"/>
          <p:nvPr/>
        </p:nvSpPr>
        <p:spPr>
          <a:xfrm>
            <a:off x="292800" y="908350"/>
            <a:ext cx="8655900" cy="175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Get Login Password</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&lt;your-region&gt; | docker login --username AWS --password-stdin &lt;ECR-REPOSITORY-URI&gt;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sz="1200">
              <a:latin typeface="Times New Roman"/>
              <a:ea typeface="Times New Roman"/>
              <a:cs typeface="Times New Roman"/>
              <a:sym typeface="Times New Roman"/>
            </a:endParaRPr>
          </a:p>
        </p:txBody>
      </p:sp>
      <p:sp>
        <p:nvSpPr>
          <p:cNvPr id="2644" name="Google Shape;2644;p234"/>
          <p:cNvSpPr txBox="1"/>
          <p:nvPr/>
        </p:nvSpPr>
        <p:spPr>
          <a:xfrm>
            <a:off x="292800" y="3369150"/>
            <a:ext cx="5596200" cy="147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Push the Docker Image to ECR</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push &lt;ECR-REPOSITORY-URI&gt;:&lt;TAG&gt;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push 788210522308.dkr.ecr.us-east-1.amazonaws.com/aws-ecr-docker:covid19</a:t>
            </a:r>
            <a:endParaRPr sz="1200">
              <a:latin typeface="Times New Roman"/>
              <a:ea typeface="Times New Roman"/>
              <a:cs typeface="Times New Roman"/>
              <a:sym typeface="Times New Roman"/>
            </a:endParaRPr>
          </a:p>
        </p:txBody>
      </p:sp>
      <p:sp>
        <p:nvSpPr>
          <p:cNvPr id="2645" name="Google Shape;2645;p234"/>
          <p:cNvSpPr txBox="1"/>
          <p:nvPr/>
        </p:nvSpPr>
        <p:spPr>
          <a:xfrm>
            <a:off x="6126875" y="3272800"/>
            <a:ext cx="2748300" cy="16932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Verify the newly pushed docker image on AWS ECR.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Verify the vulnerability scan results.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51" name="Google Shape;2651;p2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Pull</a:t>
            </a:r>
            <a:r>
              <a:rPr b="1" lang="en" sz="1800">
                <a:solidFill>
                  <a:srgbClr val="0B5394"/>
                </a:solidFill>
                <a:latin typeface="Roboto"/>
                <a:ea typeface="Roboto"/>
                <a:cs typeface="Roboto"/>
                <a:sym typeface="Roboto"/>
              </a:rPr>
              <a:t> image From ECR and Run the Image</a:t>
            </a:r>
            <a:endParaRPr b="1" sz="1800">
              <a:solidFill>
                <a:srgbClr val="0B5394"/>
              </a:solidFill>
            </a:endParaRPr>
          </a:p>
        </p:txBody>
      </p:sp>
      <p:cxnSp>
        <p:nvCxnSpPr>
          <p:cNvPr id="2652" name="Google Shape;2652;p2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53" name="Google Shape;2653;p23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54" name="Google Shape;2654;p235"/>
          <p:cNvSpPr txBox="1"/>
          <p:nvPr/>
        </p:nvSpPr>
        <p:spPr>
          <a:xfrm>
            <a:off x="730375" y="1000475"/>
            <a:ext cx="7292700" cy="3694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1- </a:t>
            </a:r>
            <a:r>
              <a:rPr b="1" lang="en" sz="1200">
                <a:latin typeface="Times New Roman"/>
                <a:ea typeface="Times New Roman"/>
                <a:cs typeface="Times New Roman"/>
                <a:sym typeface="Times New Roman"/>
              </a:rPr>
              <a:t>Login first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aws ecr get-login-password --region us-east-1 | docker login --username AWS --password-stdin 788210522308.dkr.ecr.us-east-1.amazonaws.com/aws-ecr-docker</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2- Pull the image down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pull 788210522308.dkr.ecr.us-east-1.amazonaws.com/aws-ecr-docker:covid19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3-  Run the image and test</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run --name covid19 -p 8010:80 -d 788210522308.dkr.ecr.us-east-1.amazonaws.com/aws-ecr-docker:covid19</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4- Access the application</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http://&lt;IP&gt;:8010/</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http://10.0.0.94:8010/</a:t>
            </a:r>
            <a:endParaRPr sz="1200">
              <a:latin typeface="Times New Roman"/>
              <a:ea typeface="Times New Roman"/>
              <a:cs typeface="Times New Roman"/>
              <a:sym typeface="Times New Roman"/>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58" name="Shape 2658"/>
        <p:cNvGrpSpPr/>
        <p:nvPr/>
      </p:nvGrpSpPr>
      <p:grpSpPr>
        <a:xfrm>
          <a:off x="0" y="0"/>
          <a:ext cx="0" cy="0"/>
          <a:chOff x="0" y="0"/>
          <a:chExt cx="0" cy="0"/>
        </a:xfrm>
      </p:grpSpPr>
      <p:sp>
        <p:nvSpPr>
          <p:cNvPr id="2659" name="Google Shape;2659;p236"/>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60" name="Google Shape;2660;p236"/>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61" name="Google Shape;2661;p236"/>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662" name="Google Shape;2662;p236"/>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Others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663" name="Google Shape;2663;p236"/>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sp>
        <p:nvSpPr>
          <p:cNvPr id="2668" name="Google Shape;2668;p2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669" name="Google Shape;2669;p2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Others</a:t>
            </a:r>
            <a:endParaRPr b="1" sz="1800">
              <a:solidFill>
                <a:srgbClr val="0B5394"/>
              </a:solidFill>
            </a:endParaRPr>
          </a:p>
        </p:txBody>
      </p:sp>
      <p:cxnSp>
        <p:nvCxnSpPr>
          <p:cNvPr id="2670" name="Google Shape;2670;p2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71" name="Google Shape;2671;p23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672" name="Google Shape;2672;p237"/>
          <p:cNvSpPr txBox="1"/>
          <p:nvPr/>
        </p:nvSpPr>
        <p:spPr>
          <a:xfrm>
            <a:off x="399950" y="869950"/>
            <a:ext cx="5412300" cy="369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400"/>
              </a:spcBef>
              <a:spcAft>
                <a:spcPts val="1200"/>
              </a:spcAft>
              <a:buNone/>
            </a:pPr>
            <a:r>
              <a:rPr b="1" lang="en" sz="1200">
                <a:solidFill>
                  <a:srgbClr val="24292F"/>
                </a:solidFill>
                <a:highlight>
                  <a:srgbClr val="FFFFFF"/>
                </a:highlight>
                <a:latin typeface="Times New Roman"/>
                <a:ea typeface="Times New Roman"/>
                <a:cs typeface="Times New Roman"/>
                <a:sym typeface="Times New Roman"/>
              </a:rPr>
              <a:t>Web content location in the container for HTTPD, NGINX AND TOMCAT</a:t>
            </a:r>
            <a:endParaRPr b="1"/>
          </a:p>
        </p:txBody>
      </p:sp>
      <p:sp>
        <p:nvSpPr>
          <p:cNvPr id="2673" name="Google Shape;2673;p237"/>
          <p:cNvSpPr txBox="1"/>
          <p:nvPr/>
        </p:nvSpPr>
        <p:spPr>
          <a:xfrm>
            <a:off x="399950" y="1315225"/>
            <a:ext cx="3024600" cy="1164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25000"/>
              </a:lnSpc>
              <a:spcBef>
                <a:spcPts val="1400"/>
              </a:spcBef>
              <a:spcAft>
                <a:spcPts val="0"/>
              </a:spcAft>
              <a:buNone/>
            </a:pPr>
            <a:r>
              <a:rPr lang="en" sz="1200">
                <a:solidFill>
                  <a:srgbClr val="24292F"/>
                </a:solidFill>
                <a:latin typeface="Times New Roman"/>
                <a:ea typeface="Times New Roman"/>
                <a:cs typeface="Times New Roman"/>
                <a:sym typeface="Times New Roman"/>
              </a:rPr>
              <a:t>HTTPD: /usr/local/apache2/htdocs/</a:t>
            </a:r>
            <a:endParaRPr sz="1200">
              <a:solidFill>
                <a:srgbClr val="24292F"/>
              </a:solidFill>
              <a:latin typeface="Times New Roman"/>
              <a:ea typeface="Times New Roman"/>
              <a:cs typeface="Times New Roman"/>
              <a:sym typeface="Times New Roman"/>
            </a:endParaRPr>
          </a:p>
          <a:p>
            <a:pPr indent="0" lvl="0" marL="0" rtl="0" algn="l">
              <a:lnSpc>
                <a:spcPct val="125000"/>
              </a:lnSpc>
              <a:spcBef>
                <a:spcPts val="1400"/>
              </a:spcBef>
              <a:spcAft>
                <a:spcPts val="0"/>
              </a:spcAft>
              <a:buNone/>
            </a:pPr>
            <a:r>
              <a:rPr lang="en" sz="1200">
                <a:solidFill>
                  <a:srgbClr val="24292F"/>
                </a:solidFill>
                <a:latin typeface="Times New Roman"/>
                <a:ea typeface="Times New Roman"/>
                <a:cs typeface="Times New Roman"/>
                <a:sym typeface="Times New Roman"/>
              </a:rPr>
              <a:t>NGINX: /usr/share/nginx/html/</a:t>
            </a:r>
            <a:endParaRPr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1200"/>
              </a:spcAft>
              <a:buNone/>
            </a:pPr>
            <a:r>
              <a:rPr lang="en" sz="1200">
                <a:solidFill>
                  <a:srgbClr val="24292F"/>
                </a:solidFill>
                <a:latin typeface="Times New Roman"/>
                <a:ea typeface="Times New Roman"/>
                <a:cs typeface="Times New Roman"/>
                <a:sym typeface="Times New Roman"/>
              </a:rPr>
              <a:t>TOMCAT: /usr/local/tomcat/webapps/</a:t>
            </a:r>
            <a:endParaRPr sz="1200">
              <a:solidFill>
                <a:srgbClr val="24292F"/>
              </a:solidFill>
              <a:highlight>
                <a:srgbClr val="FFFFFF"/>
              </a:highlight>
              <a:latin typeface="Times New Roman"/>
              <a:ea typeface="Times New Roman"/>
              <a:cs typeface="Times New Roman"/>
              <a:sym typeface="Times New Roman"/>
            </a:endParaRPr>
          </a:p>
        </p:txBody>
      </p:sp>
      <p:sp>
        <p:nvSpPr>
          <p:cNvPr id="2674" name="Google Shape;2674;p237"/>
          <p:cNvSpPr txBox="1"/>
          <p:nvPr/>
        </p:nvSpPr>
        <p:spPr>
          <a:xfrm>
            <a:off x="399950" y="2789175"/>
            <a:ext cx="3024600" cy="1634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152400" rtl="0" algn="l">
              <a:lnSpc>
                <a:spcPct val="145000"/>
              </a:lnSpc>
              <a:spcBef>
                <a:spcPts val="0"/>
              </a:spcBef>
              <a:spcAft>
                <a:spcPts val="0"/>
              </a:spcAft>
              <a:buNone/>
            </a:pPr>
            <a:r>
              <a:rPr b="1" lang="en" sz="1200">
                <a:solidFill>
                  <a:srgbClr val="24292F"/>
                </a:solidFill>
                <a:latin typeface="Times New Roman"/>
                <a:ea typeface="Times New Roman"/>
                <a:cs typeface="Times New Roman"/>
                <a:sym typeface="Times New Roman"/>
              </a:rPr>
              <a:t>To stop and delete all containers</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0"/>
              </a:spcAft>
              <a:buNone/>
            </a:pPr>
            <a:r>
              <a:rPr lang="en" sz="1200">
                <a:solidFill>
                  <a:srgbClr val="24292F"/>
                </a:solidFill>
                <a:latin typeface="Times New Roman"/>
                <a:ea typeface="Times New Roman"/>
                <a:cs typeface="Times New Roman"/>
                <a:sym typeface="Times New Roman"/>
              </a:rPr>
              <a:t>docker rm -f $(docker ps -aq)</a:t>
            </a:r>
            <a:endParaRPr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0"/>
              </a:spcAft>
              <a:buNone/>
            </a:pPr>
            <a:r>
              <a:rPr b="1" lang="en" sz="1200">
                <a:solidFill>
                  <a:srgbClr val="24292F"/>
                </a:solidFill>
                <a:latin typeface="Times New Roman"/>
                <a:ea typeface="Times New Roman"/>
                <a:cs typeface="Times New Roman"/>
                <a:sym typeface="Times New Roman"/>
              </a:rPr>
              <a:t>Delete all </a:t>
            </a:r>
            <a:r>
              <a:rPr b="1" lang="en" sz="1200">
                <a:solidFill>
                  <a:srgbClr val="24292F"/>
                </a:solidFill>
                <a:latin typeface="Times New Roman"/>
                <a:ea typeface="Times New Roman"/>
                <a:cs typeface="Times New Roman"/>
                <a:sym typeface="Times New Roman"/>
              </a:rPr>
              <a:t>i</a:t>
            </a:r>
            <a:r>
              <a:rPr b="1" lang="en" sz="1200">
                <a:solidFill>
                  <a:srgbClr val="24292F"/>
                </a:solidFill>
                <a:latin typeface="Times New Roman"/>
                <a:ea typeface="Times New Roman"/>
                <a:cs typeface="Times New Roman"/>
                <a:sym typeface="Times New Roman"/>
              </a:rPr>
              <a:t>mages</a:t>
            </a:r>
            <a:endParaRPr b="1" sz="1200">
              <a:solidFill>
                <a:srgbClr val="24292F"/>
              </a:solidFill>
              <a:latin typeface="Times New Roman"/>
              <a:ea typeface="Times New Roman"/>
              <a:cs typeface="Times New Roman"/>
              <a:sym typeface="Times New Roman"/>
            </a:endParaRPr>
          </a:p>
          <a:p>
            <a:pPr indent="0" lvl="0" marL="0" marR="152400" rtl="0" algn="l">
              <a:lnSpc>
                <a:spcPct val="145000"/>
              </a:lnSpc>
              <a:spcBef>
                <a:spcPts val="1200"/>
              </a:spcBef>
              <a:spcAft>
                <a:spcPts val="1200"/>
              </a:spcAft>
              <a:buNone/>
            </a:pPr>
            <a:r>
              <a:rPr lang="en" sz="1200">
                <a:solidFill>
                  <a:srgbClr val="24292F"/>
                </a:solidFill>
                <a:latin typeface="Times New Roman"/>
                <a:ea typeface="Times New Roman"/>
                <a:cs typeface="Times New Roman"/>
                <a:sym typeface="Times New Roman"/>
              </a:rPr>
              <a:t>docker rmi -f $(docker images -aq)</a:t>
            </a:r>
            <a:endParaRPr sz="1200">
              <a:solidFill>
                <a:srgbClr val="24292F"/>
              </a:solidFill>
              <a:latin typeface="Times New Roman"/>
              <a:ea typeface="Times New Roman"/>
              <a:cs typeface="Times New Roman"/>
              <a:sym typeface="Times New Roman"/>
            </a:endParaRPr>
          </a:p>
        </p:txBody>
      </p:sp>
      <p:sp>
        <p:nvSpPr>
          <p:cNvPr id="2675" name="Google Shape;2675;p237"/>
          <p:cNvSpPr txBox="1"/>
          <p:nvPr/>
        </p:nvSpPr>
        <p:spPr>
          <a:xfrm>
            <a:off x="5158875" y="1353600"/>
            <a:ext cx="3430800" cy="347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#!/bin/bash</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1200"/>
              </a:spcBef>
              <a:spcAft>
                <a:spcPts val="0"/>
              </a:spcAft>
              <a:buNone/>
            </a:pPr>
            <a:r>
              <a:rPr lang="en" sz="1200">
                <a:solidFill>
                  <a:srgbClr val="24292F"/>
                </a:solidFill>
                <a:latin typeface="Times New Roman"/>
                <a:ea typeface="Times New Roman"/>
                <a:cs typeface="Times New Roman"/>
                <a:sym typeface="Times New Roman"/>
              </a:rPr>
              <a:t>DOCKER_PS=`docker ps -a |awk '{print$1}'`</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DOCKER_IMAGES=`docker images |awk '{print$3}'`</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#To stop and delete all containers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for cont in $DOCKER_PS;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stop $cont</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rm -f $cont</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done</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#Delete all images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for image in $DOCKER_IMAGES;</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docker rmi -f $image</a:t>
            </a:r>
            <a:endParaRPr sz="1200">
              <a:solidFill>
                <a:srgbClr val="24292F"/>
              </a:solidFill>
              <a:latin typeface="Times New Roman"/>
              <a:ea typeface="Times New Roman"/>
              <a:cs typeface="Times New Roman"/>
              <a:sym typeface="Times New Roman"/>
            </a:endParaRPr>
          </a:p>
          <a:p>
            <a:pPr indent="0" lvl="0" marL="0" marR="152400" rtl="0" algn="l">
              <a:lnSpc>
                <a:spcPct val="100000"/>
              </a:lnSpc>
              <a:spcBef>
                <a:spcPts val="0"/>
              </a:spcBef>
              <a:spcAft>
                <a:spcPts val="0"/>
              </a:spcAft>
              <a:buNone/>
            </a:pPr>
            <a:r>
              <a:rPr lang="en" sz="1200">
                <a:solidFill>
                  <a:srgbClr val="24292F"/>
                </a:solidFill>
                <a:latin typeface="Times New Roman"/>
                <a:ea typeface="Times New Roman"/>
                <a:cs typeface="Times New Roman"/>
                <a:sym typeface="Times New Roman"/>
              </a:rPr>
              <a:t>done</a:t>
            </a:r>
            <a:endParaRPr b="1" sz="1200">
              <a:solidFill>
                <a:srgbClr val="24292F"/>
              </a:solidFill>
              <a:latin typeface="Times New Roman"/>
              <a:ea typeface="Times New Roman"/>
              <a:cs typeface="Times New Roman"/>
              <a:sym typeface="Times New Roman"/>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23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Student1@</a:t>
            </a:r>
            <a:endParaRPr b="0" i="0" sz="1050" u="none" cap="none" strike="noStrike">
              <a:solidFill>
                <a:schemeClr val="lt1"/>
              </a:solidFill>
              <a:latin typeface="Arial"/>
              <a:ea typeface="Arial"/>
              <a:cs typeface="Arial"/>
              <a:sym typeface="Arial"/>
            </a:endParaRPr>
          </a:p>
        </p:txBody>
      </p:sp>
      <p:pic>
        <p:nvPicPr>
          <p:cNvPr id="2681" name="Google Shape;2681;p238"/>
          <p:cNvPicPr preferRelativeResize="0"/>
          <p:nvPr/>
        </p:nvPicPr>
        <p:blipFill rotWithShape="1">
          <a:blip r:embed="rId3">
            <a:alphaModFix/>
          </a:blip>
          <a:srcRect b="0" l="0" r="0" t="0"/>
          <a:stretch/>
        </p:blipFill>
        <p:spPr>
          <a:xfrm>
            <a:off x="7620001" y="4301837"/>
            <a:ext cx="1157594" cy="692728"/>
          </a:xfrm>
          <a:prstGeom prst="rect">
            <a:avLst/>
          </a:prstGeom>
          <a:noFill/>
          <a:ln>
            <a:noFill/>
          </a:ln>
        </p:spPr>
      </p:pic>
      <p:cxnSp>
        <p:nvCxnSpPr>
          <p:cNvPr id="2682" name="Google Shape;2682;p23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683" name="Google Shape;2683;p23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Links</a:t>
            </a:r>
            <a:endParaRPr b="1" i="0" sz="1800" u="none" cap="none" strike="noStrike">
              <a:solidFill>
                <a:srgbClr val="0B5394"/>
              </a:solidFill>
              <a:latin typeface="Arial"/>
              <a:ea typeface="Arial"/>
              <a:cs typeface="Arial"/>
              <a:sym typeface="Arial"/>
            </a:endParaRPr>
          </a:p>
        </p:txBody>
      </p:sp>
      <p:pic>
        <p:nvPicPr>
          <p:cNvPr id="2684" name="Google Shape;2684;p238"/>
          <p:cNvPicPr preferRelativeResize="0"/>
          <p:nvPr/>
        </p:nvPicPr>
        <p:blipFill rotWithShape="1">
          <a:blip r:embed="rId4">
            <a:alphaModFix/>
          </a:blip>
          <a:srcRect b="0" l="0" r="0" t="0"/>
          <a:stretch/>
        </p:blipFill>
        <p:spPr>
          <a:xfrm>
            <a:off x="1600625" y="758175"/>
            <a:ext cx="5543550" cy="381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4"/>
                                        </p:tgtEl>
                                        <p:attrNameLst>
                                          <p:attrName>style.visibility</p:attrName>
                                        </p:attrNameLst>
                                      </p:cBhvr>
                                      <p:to>
                                        <p:strVal val="visible"/>
                                      </p:to>
                                    </p:set>
                                    <p:animEffect filter="fade" transition="in">
                                      <p:cBhvr>
                                        <p:cTn dur="1000"/>
                                        <p:tgtEl>
                                          <p:spTgt spid="2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23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b="0" i="0" lang="en" sz="1050" u="none" cap="none" strike="noStrike">
                <a:solidFill>
                  <a:schemeClr val="lt1"/>
                </a:solidFill>
                <a:latin typeface="Arial"/>
                <a:ea typeface="Arial"/>
                <a:cs typeface="Arial"/>
                <a:sym typeface="Arial"/>
              </a:rPr>
              <a:t>Student1@</a:t>
            </a:r>
            <a:endParaRPr b="0" i="0" sz="1050" u="none" cap="none" strike="noStrike">
              <a:solidFill>
                <a:schemeClr val="lt1"/>
              </a:solidFill>
              <a:latin typeface="Arial"/>
              <a:ea typeface="Arial"/>
              <a:cs typeface="Arial"/>
              <a:sym typeface="Arial"/>
            </a:endParaRPr>
          </a:p>
        </p:txBody>
      </p:sp>
      <p:pic>
        <p:nvPicPr>
          <p:cNvPr id="2690" name="Google Shape;2690;p239"/>
          <p:cNvPicPr preferRelativeResize="0"/>
          <p:nvPr/>
        </p:nvPicPr>
        <p:blipFill rotWithShape="1">
          <a:blip r:embed="rId3">
            <a:alphaModFix/>
          </a:blip>
          <a:srcRect b="0" l="0" r="0" t="0"/>
          <a:stretch/>
        </p:blipFill>
        <p:spPr>
          <a:xfrm>
            <a:off x="7620001" y="4301837"/>
            <a:ext cx="1157594" cy="692728"/>
          </a:xfrm>
          <a:prstGeom prst="rect">
            <a:avLst/>
          </a:prstGeom>
          <a:noFill/>
          <a:ln>
            <a:noFill/>
          </a:ln>
        </p:spPr>
      </p:pic>
      <p:cxnSp>
        <p:nvCxnSpPr>
          <p:cNvPr id="2691" name="Google Shape;2691;p23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2692" name="Google Shape;2692;p23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Congratulations</a:t>
            </a:r>
            <a:endParaRPr b="1" i="0" sz="1800" u="none" cap="none" strike="noStrike">
              <a:solidFill>
                <a:srgbClr val="0B5394"/>
              </a:solidFill>
              <a:latin typeface="Arial"/>
              <a:ea typeface="Arial"/>
              <a:cs typeface="Arial"/>
              <a:sym typeface="Arial"/>
            </a:endParaRPr>
          </a:p>
        </p:txBody>
      </p:sp>
      <p:pic>
        <p:nvPicPr>
          <p:cNvPr id="2693" name="Google Shape;2693;p239"/>
          <p:cNvPicPr preferRelativeResize="0"/>
          <p:nvPr/>
        </p:nvPicPr>
        <p:blipFill rotWithShape="1">
          <a:blip r:embed="rId4">
            <a:alphaModFix/>
          </a:blip>
          <a:srcRect b="0" l="0" r="0" t="0"/>
          <a:stretch/>
        </p:blipFill>
        <p:spPr>
          <a:xfrm>
            <a:off x="273450" y="1233725"/>
            <a:ext cx="8448826" cy="2723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1000"/>
                                        <p:tgtEl>
                                          <p:spTgt spid="2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36"/>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3" name="Google Shape;283;p36"/>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4" name="Google Shape;284;p36"/>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285" name="Google Shape;285;p36"/>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Containerization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86" name="Google Shape;286;p36"/>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92" name="Google Shape;292;p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Containerization?</a:t>
            </a:r>
            <a:endParaRPr b="1" sz="1800">
              <a:solidFill>
                <a:srgbClr val="0B5394"/>
              </a:solidFill>
            </a:endParaRPr>
          </a:p>
        </p:txBody>
      </p:sp>
      <p:cxnSp>
        <p:nvCxnSpPr>
          <p:cNvPr id="293" name="Google Shape;293;p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94" name="Google Shape;294;p3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295" name="Google Shape;295;p37"/>
          <p:cNvSpPr txBox="1"/>
          <p:nvPr/>
        </p:nvSpPr>
        <p:spPr>
          <a:xfrm>
            <a:off x="331900" y="1081600"/>
            <a:ext cx="86979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Containerization is a form of </a:t>
            </a:r>
            <a:r>
              <a:rPr b="1" lang="en" sz="1200">
                <a:latin typeface="Times New Roman"/>
                <a:ea typeface="Times New Roman"/>
                <a:cs typeface="Times New Roman"/>
                <a:sym typeface="Times New Roman"/>
              </a:rPr>
              <a:t>virtualization</a:t>
            </a:r>
            <a:r>
              <a:rPr lang="en" sz="1200">
                <a:latin typeface="Times New Roman"/>
                <a:ea typeface="Times New Roman"/>
                <a:cs typeface="Times New Roman"/>
                <a:sym typeface="Times New Roman"/>
              </a:rPr>
              <a:t> where applications run in isolated user spaces, called </a:t>
            </a:r>
            <a:r>
              <a:rPr b="1" lang="en" sz="1200">
                <a:latin typeface="Times New Roman"/>
                <a:ea typeface="Times New Roman"/>
                <a:cs typeface="Times New Roman"/>
                <a:sym typeface="Times New Roman"/>
              </a:rPr>
              <a:t>containers</a:t>
            </a:r>
            <a:r>
              <a:rPr lang="en" sz="1200">
                <a:latin typeface="Times New Roman"/>
                <a:ea typeface="Times New Roman"/>
                <a:cs typeface="Times New Roman"/>
                <a:sym typeface="Times New Roman"/>
              </a:rPr>
              <a:t>, while using the same shared operating system (OS). One of the benefits of containerization is that a container is essentially a </a:t>
            </a:r>
            <a:r>
              <a:rPr b="1" lang="en" sz="1200">
                <a:latin typeface="Times New Roman"/>
                <a:ea typeface="Times New Roman"/>
                <a:cs typeface="Times New Roman"/>
                <a:sym typeface="Times New Roman"/>
              </a:rPr>
              <a:t>fully packaged and portable</a:t>
            </a:r>
            <a:r>
              <a:rPr lang="en" sz="1200">
                <a:latin typeface="Times New Roman"/>
                <a:ea typeface="Times New Roman"/>
                <a:cs typeface="Times New Roman"/>
                <a:sym typeface="Times New Roman"/>
              </a:rPr>
              <a:t> computing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Everything an application needs to run—</a:t>
            </a:r>
            <a:r>
              <a:rPr b="1" lang="en" sz="1200">
                <a:latin typeface="Times New Roman"/>
                <a:ea typeface="Times New Roman"/>
                <a:cs typeface="Times New Roman"/>
                <a:sym typeface="Times New Roman"/>
              </a:rPr>
              <a:t>its binaries, libraries, configuration files, and dependencies—is encapsulated and isolated in its container</a:t>
            </a:r>
            <a:r>
              <a:rPr lang="en" sz="1200">
                <a:latin typeface="Times New Roman"/>
                <a:ea typeface="Times New Roman"/>
                <a:cs typeface="Times New Roman"/>
                <a:sym typeface="Times New Roman"/>
              </a:rPr>
              <a:t>. The container itself is abstracted away from the host OS, with only limited access to underlying resources—much like a lightweight virtual machine (VM). As a result, the containerized application can be run on various types of infrastructure—on bare metal, within VMs, and in the cloud—without needing to refactor it for each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With containerization technology, there’s less </a:t>
            </a:r>
            <a:r>
              <a:rPr b="1" lang="en" sz="1200">
                <a:latin typeface="Times New Roman"/>
                <a:ea typeface="Times New Roman"/>
                <a:cs typeface="Times New Roman"/>
                <a:sym typeface="Times New Roman"/>
              </a:rPr>
              <a:t>overhead during startup</a:t>
            </a:r>
            <a:r>
              <a:rPr lang="en" sz="1200">
                <a:latin typeface="Times New Roman"/>
                <a:ea typeface="Times New Roman"/>
                <a:cs typeface="Times New Roman"/>
                <a:sym typeface="Times New Roman"/>
              </a:rPr>
              <a:t> and no need to set up a separate guest OS for each application since they all share the</a:t>
            </a:r>
            <a:r>
              <a:rPr b="1" lang="en" sz="1200">
                <a:latin typeface="Times New Roman"/>
                <a:ea typeface="Times New Roman"/>
                <a:cs typeface="Times New Roman"/>
                <a:sym typeface="Times New Roman"/>
              </a:rPr>
              <a:t> same OS kernel</a:t>
            </a:r>
            <a:r>
              <a:rPr lang="en" sz="1200">
                <a:latin typeface="Times New Roman"/>
                <a:ea typeface="Times New Roman"/>
                <a:cs typeface="Times New Roman"/>
                <a:sym typeface="Times New Roman"/>
              </a:rPr>
              <a:t>. Because of this high efficiency, containerization is commonly used for packaging up the many individual microservices that make up modern apps.</a:t>
            </a:r>
            <a:endParaRPr sz="12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01" name="Google Shape;301;p3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Why</a:t>
            </a:r>
            <a:r>
              <a:rPr b="1" lang="en" sz="1800">
                <a:solidFill>
                  <a:srgbClr val="0B5394"/>
                </a:solidFill>
                <a:latin typeface="Roboto"/>
                <a:ea typeface="Roboto"/>
                <a:cs typeface="Roboto"/>
                <a:sym typeface="Roboto"/>
              </a:rPr>
              <a:t> Containerization?</a:t>
            </a:r>
            <a:endParaRPr b="1" sz="1800">
              <a:solidFill>
                <a:srgbClr val="0B5394"/>
              </a:solidFill>
            </a:endParaRPr>
          </a:p>
        </p:txBody>
      </p:sp>
      <p:cxnSp>
        <p:nvCxnSpPr>
          <p:cNvPr id="302" name="Google Shape;302;p3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03" name="Google Shape;303;p3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04" name="Google Shape;304;p3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05" name="Google Shape;305;p38"/>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was created to resolve some issues that we were having with </a:t>
            </a:r>
            <a:r>
              <a:rPr lang="en" sz="1200">
                <a:latin typeface="Times New Roman"/>
                <a:ea typeface="Times New Roman"/>
                <a:cs typeface="Times New Roman"/>
                <a:sym typeface="Times New Roman"/>
              </a:rPr>
              <a:t>virtualization such package dependencies issue, computer resources, scalability (we can run multiple container in a single VM), VM size, issues with operation team and dev team, application running in it own VM, boot up process, port conflict issue,  application not able to run in all environments , hypervisor licence issue, networking issue.</a:t>
            </a:r>
            <a:endParaRPr sz="12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11" name="Google Shape;311;p3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of </a:t>
            </a:r>
            <a:r>
              <a:rPr b="1" lang="en" sz="1800">
                <a:solidFill>
                  <a:srgbClr val="0B5394"/>
                </a:solidFill>
                <a:latin typeface="Roboto"/>
                <a:ea typeface="Roboto"/>
                <a:cs typeface="Roboto"/>
                <a:sym typeface="Roboto"/>
              </a:rPr>
              <a:t>Containerization</a:t>
            </a:r>
            <a:endParaRPr b="1" sz="1800">
              <a:solidFill>
                <a:srgbClr val="0B5394"/>
              </a:solidFill>
            </a:endParaRPr>
          </a:p>
        </p:txBody>
      </p:sp>
      <p:cxnSp>
        <p:nvCxnSpPr>
          <p:cNvPr id="312" name="Google Shape;312;p3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13" name="Google Shape;313;p3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14" name="Google Shape;314;p3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15" name="Google Shape;315;p39"/>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Containers share the same Kernel with the host operating system.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package dependencies issues.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some issues </a:t>
            </a:r>
            <a:r>
              <a:rPr lang="en" sz="1200">
                <a:latin typeface="Times New Roman"/>
                <a:ea typeface="Times New Roman"/>
                <a:cs typeface="Times New Roman"/>
                <a:sym typeface="Times New Roman"/>
              </a:rPr>
              <a:t>between</a:t>
            </a:r>
            <a:r>
              <a:rPr lang="en" sz="1200">
                <a:latin typeface="Times New Roman"/>
                <a:ea typeface="Times New Roman"/>
                <a:cs typeface="Times New Roman"/>
                <a:sym typeface="Times New Roman"/>
              </a:rPr>
              <a:t> the </a:t>
            </a:r>
            <a:r>
              <a:rPr lang="en" sz="1200">
                <a:latin typeface="Times New Roman"/>
                <a:ea typeface="Times New Roman"/>
                <a:cs typeface="Times New Roman"/>
                <a:sym typeface="Times New Roman"/>
              </a:rPr>
              <a:t>development</a:t>
            </a:r>
            <a:r>
              <a:rPr lang="en" sz="1200">
                <a:latin typeface="Times New Roman"/>
                <a:ea typeface="Times New Roman"/>
                <a:cs typeface="Times New Roman"/>
                <a:sym typeface="Times New Roman"/>
              </a:rPr>
              <a:t> and the operation team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Application container technology offers high scalability</a:t>
            </a:r>
            <a:endParaRPr sz="12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21" name="Google Shape;321;p4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a:t>
            </a:r>
            <a:r>
              <a:rPr b="1" lang="en" sz="1800">
                <a:solidFill>
                  <a:srgbClr val="0B5394"/>
                </a:solidFill>
                <a:latin typeface="Roboto"/>
                <a:ea typeface="Roboto"/>
                <a:cs typeface="Roboto"/>
                <a:sym typeface="Roboto"/>
              </a:rPr>
              <a:t> of Containerization</a:t>
            </a:r>
            <a:endParaRPr b="1" sz="1800">
              <a:solidFill>
                <a:srgbClr val="0B5394"/>
              </a:solidFill>
            </a:endParaRPr>
          </a:p>
        </p:txBody>
      </p:sp>
      <p:cxnSp>
        <p:nvCxnSpPr>
          <p:cNvPr id="322" name="Google Shape;322;p4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23" name="Google Shape;323;p40"/>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pic>
        <p:nvPicPr>
          <p:cNvPr descr="Logo&#10;&#10;Description automatically generated" id="324" name="Google Shape;324;p40"/>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
        <p:nvSpPr>
          <p:cNvPr id="325" name="Google Shape;325;p40"/>
          <p:cNvSpPr txBox="1"/>
          <p:nvPr/>
        </p:nvSpPr>
        <p:spPr>
          <a:xfrm>
            <a:off x="223050" y="3814575"/>
            <a:ext cx="8697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Containers share the same Kernel with the host operating system.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package dependencies issues.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Resolve some issues between the development and the operation team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Application container technology offers high scalability</a:t>
            </a:r>
            <a:endParaRPr sz="12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1" name="Google Shape;331;p4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32" name="Google Shape;332;p4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33" name="Google Shape;333;p4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Pros and Cons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334" name="Google Shape;334;p4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40" name="Google Shape;340;p4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Traditional Deployment Compare to Virtualization</a:t>
            </a:r>
            <a:endParaRPr b="1" sz="1800">
              <a:solidFill>
                <a:srgbClr val="0B5394"/>
              </a:solidFill>
            </a:endParaRPr>
          </a:p>
        </p:txBody>
      </p:sp>
      <p:cxnSp>
        <p:nvCxnSpPr>
          <p:cNvPr id="341" name="Google Shape;341;p4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42" name="Google Shape;342;p42"/>
          <p:cNvPicPr preferRelativeResize="0"/>
          <p:nvPr/>
        </p:nvPicPr>
        <p:blipFill rotWithShape="1">
          <a:blip r:embed="rId3">
            <a:alphaModFix/>
          </a:blip>
          <a:srcRect b="1982" l="1151" r="1229" t="7478"/>
          <a:stretch/>
        </p:blipFill>
        <p:spPr>
          <a:xfrm>
            <a:off x="257613" y="977450"/>
            <a:ext cx="8628774" cy="3113463"/>
          </a:xfrm>
          <a:prstGeom prst="rect">
            <a:avLst/>
          </a:prstGeom>
          <a:noFill/>
          <a:ln>
            <a:noFill/>
          </a:ln>
        </p:spPr>
      </p:pic>
      <p:pic>
        <p:nvPicPr>
          <p:cNvPr descr="Logo&#10;&#10;Description automatically generated" id="343" name="Google Shape;343;p4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82" name="Google Shape;82;p1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Traditional Deployment</a:t>
            </a:r>
            <a:endParaRPr b="1" sz="1800">
              <a:solidFill>
                <a:srgbClr val="0B5394"/>
              </a:solidFill>
            </a:endParaRPr>
          </a:p>
        </p:txBody>
      </p:sp>
      <p:cxnSp>
        <p:nvCxnSpPr>
          <p:cNvPr id="83" name="Google Shape;83;p1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84" name="Google Shape;84;p16"/>
          <p:cNvSpPr txBox="1"/>
          <p:nvPr/>
        </p:nvSpPr>
        <p:spPr>
          <a:xfrm>
            <a:off x="599525" y="4071200"/>
            <a:ext cx="67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5" name="Google Shape;85;p16"/>
          <p:cNvPicPr preferRelativeResize="0"/>
          <p:nvPr/>
        </p:nvPicPr>
        <p:blipFill rotWithShape="1">
          <a:blip r:embed="rId3">
            <a:alphaModFix/>
          </a:blip>
          <a:srcRect b="1982" l="1151" r="1229" t="7478"/>
          <a:stretch/>
        </p:blipFill>
        <p:spPr>
          <a:xfrm>
            <a:off x="257613" y="1276850"/>
            <a:ext cx="8628774" cy="3113463"/>
          </a:xfrm>
          <a:prstGeom prst="rect">
            <a:avLst/>
          </a:prstGeom>
          <a:noFill/>
          <a:ln>
            <a:noFill/>
          </a:ln>
        </p:spPr>
      </p:pic>
      <p:pic>
        <p:nvPicPr>
          <p:cNvPr descr="Logo&#10;&#10;Description automatically generated" id="86" name="Google Shape;86;p16"/>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49" name="Google Shape;349;p4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Traditional Deployment Compare to Virtualization</a:t>
            </a:r>
            <a:endParaRPr b="1" sz="1800">
              <a:solidFill>
                <a:srgbClr val="0B5394"/>
              </a:solidFill>
            </a:endParaRPr>
          </a:p>
        </p:txBody>
      </p:sp>
      <p:cxnSp>
        <p:nvCxnSpPr>
          <p:cNvPr id="350" name="Google Shape;350;p4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51" name="Google Shape;351;p43"/>
          <p:cNvPicPr preferRelativeResize="0"/>
          <p:nvPr/>
        </p:nvPicPr>
        <p:blipFill rotWithShape="1">
          <a:blip r:embed="rId3">
            <a:alphaModFix/>
          </a:blip>
          <a:srcRect b="1982" l="1151" r="1229" t="7478"/>
          <a:stretch/>
        </p:blipFill>
        <p:spPr>
          <a:xfrm>
            <a:off x="257613" y="1161700"/>
            <a:ext cx="8628774" cy="3113463"/>
          </a:xfrm>
          <a:prstGeom prst="rect">
            <a:avLst/>
          </a:prstGeom>
          <a:noFill/>
          <a:ln>
            <a:noFill/>
          </a:ln>
        </p:spPr>
      </p:pic>
      <p:pic>
        <p:nvPicPr>
          <p:cNvPr descr="Logo&#10;&#10;Description automatically generated" id="352" name="Google Shape;352;p43"/>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58" name="Google Shape;358;p4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Containerization Compare to Virtualization</a:t>
            </a:r>
            <a:endParaRPr b="1" sz="1800">
              <a:solidFill>
                <a:srgbClr val="0B5394"/>
              </a:solidFill>
            </a:endParaRPr>
          </a:p>
        </p:txBody>
      </p:sp>
      <p:cxnSp>
        <p:nvCxnSpPr>
          <p:cNvPr id="359" name="Google Shape;359;p4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60" name="Google Shape;360;p4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61" name="Google Shape;361;p44"/>
          <p:cNvPicPr preferRelativeResize="0"/>
          <p:nvPr/>
        </p:nvPicPr>
        <p:blipFill rotWithShape="1">
          <a:blip r:embed="rId4">
            <a:alphaModFix/>
          </a:blip>
          <a:srcRect b="1982" l="1151" r="1229" t="7478"/>
          <a:stretch/>
        </p:blipFill>
        <p:spPr>
          <a:xfrm>
            <a:off x="257613" y="1169375"/>
            <a:ext cx="8628774" cy="3113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67" name="Google Shape;367;p4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of Containerization Compare to Virtualization</a:t>
            </a:r>
            <a:endParaRPr b="1" sz="1800">
              <a:solidFill>
                <a:srgbClr val="0B5394"/>
              </a:solidFill>
            </a:endParaRPr>
          </a:p>
        </p:txBody>
      </p:sp>
      <p:cxnSp>
        <p:nvCxnSpPr>
          <p:cNvPr id="368" name="Google Shape;368;p4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69" name="Google Shape;369;p4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70" name="Google Shape;370;p45"/>
          <p:cNvPicPr preferRelativeResize="0"/>
          <p:nvPr/>
        </p:nvPicPr>
        <p:blipFill rotWithShape="1">
          <a:blip r:embed="rId4">
            <a:alphaModFix/>
          </a:blip>
          <a:srcRect b="1982" l="1151" r="1229" t="7478"/>
          <a:stretch/>
        </p:blipFill>
        <p:spPr>
          <a:xfrm>
            <a:off x="257613" y="1169375"/>
            <a:ext cx="8628774" cy="31134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76" name="Google Shape;376;p4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 and Cons Docker Swarm Compare to Kubernetes</a:t>
            </a:r>
            <a:endParaRPr b="1" sz="1800">
              <a:solidFill>
                <a:srgbClr val="0B5394"/>
              </a:solidFill>
            </a:endParaRPr>
          </a:p>
        </p:txBody>
      </p:sp>
      <p:cxnSp>
        <p:nvCxnSpPr>
          <p:cNvPr id="377" name="Google Shape;377;p4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78" name="Google Shape;378;p4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379" name="Google Shape;379;p46"/>
          <p:cNvPicPr preferRelativeResize="0"/>
          <p:nvPr/>
        </p:nvPicPr>
        <p:blipFill rotWithShape="1">
          <a:blip r:embed="rId4">
            <a:alphaModFix/>
          </a:blip>
          <a:srcRect b="1982" l="1151" r="1229" t="7478"/>
          <a:stretch/>
        </p:blipFill>
        <p:spPr>
          <a:xfrm>
            <a:off x="223588" y="1138650"/>
            <a:ext cx="8628774" cy="31134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47"/>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5" name="Google Shape;385;p47"/>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p47"/>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87" name="Google Shape;387;p47"/>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What is The </a:t>
            </a:r>
            <a:r>
              <a:rPr b="1" lang="en" sz="2000">
                <a:solidFill>
                  <a:srgbClr val="0B5394"/>
                </a:solidFill>
                <a:latin typeface="Times New Roman"/>
                <a:ea typeface="Times New Roman"/>
                <a:cs typeface="Times New Roman"/>
                <a:sym typeface="Times New Roman"/>
              </a:rPr>
              <a:t>Difference</a:t>
            </a:r>
            <a:r>
              <a:rPr b="1" lang="en" sz="2000">
                <a:solidFill>
                  <a:srgbClr val="0B5394"/>
                </a:solidFill>
                <a:latin typeface="Times New Roman"/>
                <a:ea typeface="Times New Roman"/>
                <a:cs typeface="Times New Roman"/>
                <a:sym typeface="Times New Roman"/>
              </a:rPr>
              <a:t> Between …..</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388" name="Google Shape;388;p47"/>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94" name="Google Shape;394;p4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a:t>
            </a:r>
            <a:r>
              <a:rPr b="1" lang="en" sz="1800">
                <a:solidFill>
                  <a:srgbClr val="0B5394"/>
                </a:solidFill>
                <a:latin typeface="Roboto"/>
                <a:ea typeface="Roboto"/>
                <a:cs typeface="Roboto"/>
                <a:sym typeface="Roboto"/>
              </a:rPr>
              <a:t>Between</a:t>
            </a:r>
            <a:r>
              <a:rPr b="1" lang="en" sz="1800">
                <a:solidFill>
                  <a:srgbClr val="0B5394"/>
                </a:solidFill>
                <a:latin typeface="Roboto"/>
                <a:ea typeface="Roboto"/>
                <a:cs typeface="Roboto"/>
                <a:sym typeface="Roboto"/>
              </a:rPr>
              <a:t> </a:t>
            </a:r>
            <a:r>
              <a:rPr b="1" lang="en" sz="1800">
                <a:solidFill>
                  <a:srgbClr val="0B5394"/>
                </a:solidFill>
                <a:latin typeface="Roboto"/>
                <a:ea typeface="Roboto"/>
                <a:cs typeface="Roboto"/>
                <a:sym typeface="Roboto"/>
              </a:rPr>
              <a:t>Containerization and </a:t>
            </a:r>
            <a:r>
              <a:rPr b="1" lang="en" sz="1800">
                <a:solidFill>
                  <a:srgbClr val="0B5394"/>
                </a:solidFill>
                <a:latin typeface="Roboto"/>
                <a:ea typeface="Roboto"/>
                <a:cs typeface="Roboto"/>
                <a:sym typeface="Roboto"/>
              </a:rPr>
              <a:t>Virtualization</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395" name="Google Shape;395;p4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396" name="Google Shape;396;p48"/>
          <p:cNvPicPr preferRelativeResize="0"/>
          <p:nvPr/>
        </p:nvPicPr>
        <p:blipFill rotWithShape="1">
          <a:blip r:embed="rId3">
            <a:alphaModFix/>
          </a:blip>
          <a:srcRect b="1982" l="1151" r="1229" t="7478"/>
          <a:stretch/>
        </p:blipFill>
        <p:spPr>
          <a:xfrm>
            <a:off x="223588" y="1445725"/>
            <a:ext cx="8628774" cy="3113463"/>
          </a:xfrm>
          <a:prstGeom prst="rect">
            <a:avLst/>
          </a:prstGeom>
          <a:noFill/>
          <a:ln>
            <a:noFill/>
          </a:ln>
        </p:spPr>
      </p:pic>
      <p:pic>
        <p:nvPicPr>
          <p:cNvPr descr="Logo&#10;&#10;Description automatically generated" id="397" name="Google Shape;397;p4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03" name="Google Shape;403;p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Containerization and Virtualization?</a:t>
            </a:r>
            <a:endParaRPr b="1" sz="1800">
              <a:solidFill>
                <a:srgbClr val="0B5394"/>
              </a:solidFill>
            </a:endParaRPr>
          </a:p>
        </p:txBody>
      </p:sp>
      <p:cxnSp>
        <p:nvCxnSpPr>
          <p:cNvPr id="404" name="Google Shape;404;p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05" name="Google Shape;405;p4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06" name="Google Shape;406;p49"/>
          <p:cNvPicPr preferRelativeResize="0"/>
          <p:nvPr/>
        </p:nvPicPr>
        <p:blipFill>
          <a:blip r:embed="rId4">
            <a:alphaModFix/>
          </a:blip>
          <a:stretch>
            <a:fillRect/>
          </a:stretch>
        </p:blipFill>
        <p:spPr>
          <a:xfrm>
            <a:off x="223600" y="1048300"/>
            <a:ext cx="8676726" cy="3567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12" name="Google Shape;412;p5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Containerization and Virtualization?</a:t>
            </a:r>
            <a:endParaRPr b="1" sz="1800">
              <a:solidFill>
                <a:srgbClr val="0B5394"/>
              </a:solidFill>
            </a:endParaRPr>
          </a:p>
        </p:txBody>
      </p:sp>
      <p:cxnSp>
        <p:nvCxnSpPr>
          <p:cNvPr id="413" name="Google Shape;413;p5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14" name="Google Shape;414;p5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415" name="Google Shape;415;p50"/>
          <p:cNvSpPr txBox="1"/>
          <p:nvPr/>
        </p:nvSpPr>
        <p:spPr>
          <a:xfrm>
            <a:off x="277100" y="931375"/>
            <a:ext cx="8252700" cy="3170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VM requires an Hypervisor which can be either installed on an operating system or directly on the hardware while a container can be deployed after installing docker.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VM requires a separating OS to be installed to deploy your application while Docker containers share the host operating system, and that is why they are lightweight</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Docker shares OS with host, the boot up time of docker container is very less while it is comparatively higher for VMs</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VM does not share the host OS, it is comparatively more secure than Docker containers. An attacker may exploit all the containers if it gets access to the host or any single container.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Since containers don’t have OS, they use comparatively very less resources to execute the application and you can utilize the underlying resources more effectively</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21" name="Google Shape;421;p5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Type 1 and Type 2  Hypervisor?</a:t>
            </a:r>
            <a:endParaRPr b="1" sz="1800">
              <a:solidFill>
                <a:srgbClr val="0B5394"/>
              </a:solidFill>
            </a:endParaRPr>
          </a:p>
        </p:txBody>
      </p:sp>
      <p:cxnSp>
        <p:nvCxnSpPr>
          <p:cNvPr id="422" name="Google Shape;422;p5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23" name="Google Shape;423;p5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24" name="Google Shape;424;p51"/>
          <p:cNvPicPr preferRelativeResize="0"/>
          <p:nvPr/>
        </p:nvPicPr>
        <p:blipFill rotWithShape="1">
          <a:blip r:embed="rId4">
            <a:alphaModFix/>
          </a:blip>
          <a:srcRect b="5365" l="3589" r="3663" t="5950"/>
          <a:stretch/>
        </p:blipFill>
        <p:spPr>
          <a:xfrm>
            <a:off x="1068025" y="1292200"/>
            <a:ext cx="6280376" cy="33757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30" name="Google Shape;430;p5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31" name="Google Shape;431;p5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32" name="Google Shape;432;p5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33" name="Google Shape;433;p52"/>
          <p:cNvPicPr preferRelativeResize="0"/>
          <p:nvPr/>
        </p:nvPicPr>
        <p:blipFill>
          <a:blip r:embed="rId4">
            <a:alphaModFix/>
          </a:blip>
          <a:stretch>
            <a:fillRect/>
          </a:stretch>
        </p:blipFill>
        <p:spPr>
          <a:xfrm>
            <a:off x="522775" y="1028600"/>
            <a:ext cx="7085752" cy="3765500"/>
          </a:xfrm>
          <a:prstGeom prst="rect">
            <a:avLst/>
          </a:prstGeom>
          <a:noFill/>
          <a:ln>
            <a:noFill/>
          </a:ln>
        </p:spPr>
      </p:pic>
      <p:sp>
        <p:nvSpPr>
          <p:cNvPr id="434" name="Google Shape;434;p52"/>
          <p:cNvSpPr txBox="1"/>
          <p:nvPr/>
        </p:nvSpPr>
        <p:spPr>
          <a:xfrm>
            <a:off x="6718225" y="1311150"/>
            <a:ext cx="2069100" cy="25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the host down, the entire application of infrastructure is down will not be down here </a:t>
            </a:r>
            <a:r>
              <a:rPr lang="en" sz="1200">
                <a:latin typeface="Times New Roman"/>
                <a:ea typeface="Times New Roman"/>
                <a:cs typeface="Times New Roman"/>
                <a:sym typeface="Times New Roman"/>
              </a:rPr>
              <a:t>because</a:t>
            </a:r>
            <a:r>
              <a:rPr lang="en" sz="1200">
                <a:latin typeface="Times New Roman"/>
                <a:ea typeface="Times New Roman"/>
                <a:cs typeface="Times New Roman"/>
                <a:sym typeface="Times New Roman"/>
              </a:rPr>
              <a:t> copy of the application will be running on </a:t>
            </a:r>
            <a:r>
              <a:rPr lang="en" sz="1200">
                <a:latin typeface="Times New Roman"/>
                <a:ea typeface="Times New Roman"/>
                <a:cs typeface="Times New Roman"/>
                <a:sym typeface="Times New Roman"/>
              </a:rPr>
              <a:t>another</a:t>
            </a:r>
            <a:r>
              <a:rPr lang="en" sz="1200">
                <a:latin typeface="Times New Roman"/>
                <a:ea typeface="Times New Roman"/>
                <a:cs typeface="Times New Roman"/>
                <a:sym typeface="Times New Roman"/>
              </a:rPr>
              <a:t> host</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92" name="Google Shape;92;p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Traditional Deployment</a:t>
            </a:r>
            <a:endParaRPr b="1" sz="1800">
              <a:solidFill>
                <a:srgbClr val="0B5394"/>
              </a:solidFill>
            </a:endParaRPr>
          </a:p>
        </p:txBody>
      </p:sp>
      <p:cxnSp>
        <p:nvCxnSpPr>
          <p:cNvPr id="93" name="Google Shape;93;p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94" name="Google Shape;94;p17"/>
          <p:cNvSpPr txBox="1"/>
          <p:nvPr/>
        </p:nvSpPr>
        <p:spPr>
          <a:xfrm>
            <a:off x="599525" y="4071200"/>
            <a:ext cx="67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95" name="Google Shape;95;p17"/>
          <p:cNvPicPr preferRelativeResize="0"/>
          <p:nvPr/>
        </p:nvPicPr>
        <p:blipFill>
          <a:blip r:embed="rId3">
            <a:alphaModFix/>
          </a:blip>
          <a:stretch>
            <a:fillRect/>
          </a:stretch>
        </p:blipFill>
        <p:spPr>
          <a:xfrm>
            <a:off x="152400" y="914750"/>
            <a:ext cx="8839202" cy="3314012"/>
          </a:xfrm>
          <a:prstGeom prst="rect">
            <a:avLst/>
          </a:prstGeom>
          <a:noFill/>
          <a:ln>
            <a:noFill/>
          </a:ln>
        </p:spPr>
      </p:pic>
      <p:pic>
        <p:nvPicPr>
          <p:cNvPr descr="Logo&#10;&#10;Description automatically generated" id="96" name="Google Shape;96;p17"/>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40" name="Google Shape;440;p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41" name="Google Shape;441;p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42" name="Google Shape;442;p5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43" name="Google Shape;443;p53"/>
          <p:cNvPicPr preferRelativeResize="0"/>
          <p:nvPr/>
        </p:nvPicPr>
        <p:blipFill>
          <a:blip r:embed="rId4">
            <a:alphaModFix/>
          </a:blip>
          <a:stretch>
            <a:fillRect/>
          </a:stretch>
        </p:blipFill>
        <p:spPr>
          <a:xfrm>
            <a:off x="331899" y="646700"/>
            <a:ext cx="5958349" cy="4288375"/>
          </a:xfrm>
          <a:prstGeom prst="rect">
            <a:avLst/>
          </a:prstGeom>
          <a:noFill/>
          <a:ln>
            <a:noFill/>
          </a:ln>
        </p:spPr>
      </p:pic>
      <p:sp>
        <p:nvSpPr>
          <p:cNvPr id="444" name="Google Shape;444;p53"/>
          <p:cNvSpPr txBox="1"/>
          <p:nvPr/>
        </p:nvSpPr>
        <p:spPr>
          <a:xfrm>
            <a:off x="3773600" y="528125"/>
            <a:ext cx="3950100" cy="105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If the host down, the entire application of infrastructure is down will not be down here compare to a single host </a:t>
            </a:r>
            <a:r>
              <a:rPr lang="en" sz="1100">
                <a:latin typeface="Times New Roman"/>
                <a:ea typeface="Times New Roman"/>
                <a:cs typeface="Times New Roman"/>
                <a:sym typeface="Times New Roman"/>
              </a:rPr>
              <a:t>deployment</a:t>
            </a:r>
            <a:r>
              <a:rPr lang="en" sz="1100">
                <a:latin typeface="Times New Roman"/>
                <a:ea typeface="Times New Roman"/>
                <a:cs typeface="Times New Roman"/>
                <a:sym typeface="Times New Roman"/>
              </a:rPr>
              <a:t> because copy of the application will be running on another host</a:t>
            </a:r>
            <a:endParaRPr sz="1100">
              <a:latin typeface="Times New Roman"/>
              <a:ea typeface="Times New Roman"/>
              <a:cs typeface="Times New Roman"/>
              <a:sym typeface="Times New Roman"/>
            </a:endParaRPr>
          </a:p>
        </p:txBody>
      </p:sp>
      <p:sp>
        <p:nvSpPr>
          <p:cNvPr id="445" name="Google Shape;445;p53"/>
          <p:cNvSpPr txBox="1"/>
          <p:nvPr/>
        </p:nvSpPr>
        <p:spPr>
          <a:xfrm>
            <a:off x="6487950" y="153337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51" name="Google Shape;451;p5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52" name="Google Shape;452;p5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53" name="Google Shape;453;p5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54" name="Google Shape;454;p54"/>
          <p:cNvPicPr preferRelativeResize="0"/>
          <p:nvPr/>
        </p:nvPicPr>
        <p:blipFill>
          <a:blip r:embed="rId4">
            <a:alphaModFix/>
          </a:blip>
          <a:stretch>
            <a:fillRect/>
          </a:stretch>
        </p:blipFill>
        <p:spPr>
          <a:xfrm>
            <a:off x="676700" y="795175"/>
            <a:ext cx="5895450" cy="4067849"/>
          </a:xfrm>
          <a:prstGeom prst="rect">
            <a:avLst/>
          </a:prstGeom>
          <a:noFill/>
          <a:ln>
            <a:noFill/>
          </a:ln>
        </p:spPr>
      </p:pic>
      <p:sp>
        <p:nvSpPr>
          <p:cNvPr id="455" name="Google Shape;455;p54"/>
          <p:cNvSpPr txBox="1"/>
          <p:nvPr/>
        </p:nvSpPr>
        <p:spPr>
          <a:xfrm>
            <a:off x="6533750" y="2347525"/>
            <a:ext cx="2069100" cy="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High availability in docker swarm</a:t>
            </a:r>
            <a:endParaRPr sz="1200">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61" name="Google Shape;461;p5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62" name="Google Shape;462;p5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63" name="Google Shape;463;p5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64" name="Google Shape;464;p55"/>
          <p:cNvPicPr preferRelativeResize="0"/>
          <p:nvPr/>
        </p:nvPicPr>
        <p:blipFill>
          <a:blip r:embed="rId4">
            <a:alphaModFix/>
          </a:blip>
          <a:stretch>
            <a:fillRect/>
          </a:stretch>
        </p:blipFill>
        <p:spPr>
          <a:xfrm>
            <a:off x="668598" y="593373"/>
            <a:ext cx="4367200" cy="4367200"/>
          </a:xfrm>
          <a:prstGeom prst="rect">
            <a:avLst/>
          </a:prstGeom>
          <a:noFill/>
          <a:ln>
            <a:noFill/>
          </a:ln>
        </p:spPr>
      </p:pic>
      <p:sp>
        <p:nvSpPr>
          <p:cNvPr id="465" name="Google Shape;465;p55"/>
          <p:cNvSpPr txBox="1"/>
          <p:nvPr/>
        </p:nvSpPr>
        <p:spPr>
          <a:xfrm>
            <a:off x="5996625" y="125702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71" name="Google Shape;471;p5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72" name="Google Shape;472;p5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73" name="Google Shape;473;p5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74" name="Google Shape;474;p56"/>
          <p:cNvPicPr preferRelativeResize="0"/>
          <p:nvPr/>
        </p:nvPicPr>
        <p:blipFill rotWithShape="1">
          <a:blip r:embed="rId4">
            <a:alphaModFix/>
          </a:blip>
          <a:srcRect b="5837" l="4872" r="4890" t="8192"/>
          <a:stretch/>
        </p:blipFill>
        <p:spPr>
          <a:xfrm>
            <a:off x="289725" y="782925"/>
            <a:ext cx="6282424" cy="4082900"/>
          </a:xfrm>
          <a:prstGeom prst="rect">
            <a:avLst/>
          </a:prstGeom>
          <a:noFill/>
          <a:ln>
            <a:noFill/>
          </a:ln>
        </p:spPr>
      </p:pic>
      <p:sp>
        <p:nvSpPr>
          <p:cNvPr id="475" name="Google Shape;475;p56"/>
          <p:cNvSpPr txBox="1"/>
          <p:nvPr/>
        </p:nvSpPr>
        <p:spPr>
          <a:xfrm>
            <a:off x="6841100" y="1333775"/>
            <a:ext cx="2069100" cy="3401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scale node up automatically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achieve horizontal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How do we achieve vertical scaling?</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handle high availability?</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do we deploy application with zero downtime?</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How we handle networking efficiently?</a:t>
            </a:r>
            <a:endParaRPr sz="11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481" name="Google Shape;481;p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the Difference Between Docker Swarm and Kubernetes?</a:t>
            </a:r>
            <a:endParaRPr b="1" sz="1800">
              <a:solidFill>
                <a:srgbClr val="0B5394"/>
              </a:solidFill>
            </a:endParaRPr>
          </a:p>
        </p:txBody>
      </p:sp>
      <p:cxnSp>
        <p:nvCxnSpPr>
          <p:cNvPr id="482" name="Google Shape;482;p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83" name="Google Shape;483;p5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484" name="Google Shape;484;p57"/>
          <p:cNvPicPr preferRelativeResize="0"/>
          <p:nvPr/>
        </p:nvPicPr>
        <p:blipFill>
          <a:blip r:embed="rId4">
            <a:alphaModFix/>
          </a:blip>
          <a:stretch>
            <a:fillRect/>
          </a:stretch>
        </p:blipFill>
        <p:spPr>
          <a:xfrm>
            <a:off x="924112" y="890425"/>
            <a:ext cx="7295774" cy="3810575"/>
          </a:xfrm>
          <a:prstGeom prst="rect">
            <a:avLst/>
          </a:prstGeom>
          <a:noFill/>
          <a:ln>
            <a:noFill/>
          </a:ln>
        </p:spPr>
      </p:pic>
      <p:sp>
        <p:nvSpPr>
          <p:cNvPr id="485" name="Google Shape;485;p57"/>
          <p:cNvSpPr txBox="1"/>
          <p:nvPr/>
        </p:nvSpPr>
        <p:spPr>
          <a:xfrm>
            <a:off x="223600" y="3223500"/>
            <a:ext cx="2310600" cy="14775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Application running on a docker single host.</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the host down, the </a:t>
            </a:r>
            <a:r>
              <a:rPr lang="en" sz="1200">
                <a:latin typeface="Times New Roman"/>
                <a:ea typeface="Times New Roman"/>
                <a:cs typeface="Times New Roman"/>
                <a:sym typeface="Times New Roman"/>
              </a:rPr>
              <a:t>entire</a:t>
            </a:r>
            <a:r>
              <a:rPr lang="en" sz="1200">
                <a:latin typeface="Times New Roman"/>
                <a:ea typeface="Times New Roman"/>
                <a:cs typeface="Times New Roman"/>
                <a:sym typeface="Times New Roman"/>
              </a:rPr>
              <a:t> application of </a:t>
            </a:r>
            <a:r>
              <a:rPr lang="en" sz="1200">
                <a:latin typeface="Times New Roman"/>
                <a:ea typeface="Times New Roman"/>
                <a:cs typeface="Times New Roman"/>
                <a:sym typeface="Times New Roman"/>
              </a:rPr>
              <a:t>infrastructure</a:t>
            </a:r>
            <a:r>
              <a:rPr lang="en" sz="1200">
                <a:latin typeface="Times New Roman"/>
                <a:ea typeface="Times New Roman"/>
                <a:cs typeface="Times New Roman"/>
                <a:sym typeface="Times New Roman"/>
              </a:rPr>
              <a:t> is down</a:t>
            </a:r>
            <a:endParaRPr sz="12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5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1" name="Google Shape;491;p5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92" name="Google Shape;492;p5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3" name="Google Shape;493;p5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Microservices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494" name="Google Shape;494;p5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9"/>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00" name="Google Shape;500;p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01" name="Google Shape;501;p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02" name="Google Shape;502;p5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03" name="Google Shape;503;p59"/>
          <p:cNvPicPr preferRelativeResize="0"/>
          <p:nvPr/>
        </p:nvPicPr>
        <p:blipFill>
          <a:blip r:embed="rId4">
            <a:alphaModFix/>
          </a:blip>
          <a:stretch>
            <a:fillRect/>
          </a:stretch>
        </p:blipFill>
        <p:spPr>
          <a:xfrm>
            <a:off x="1547625" y="965000"/>
            <a:ext cx="5748149" cy="2816175"/>
          </a:xfrm>
          <a:prstGeom prst="rect">
            <a:avLst/>
          </a:prstGeom>
          <a:noFill/>
          <a:ln>
            <a:noFill/>
          </a:ln>
        </p:spPr>
      </p:pic>
      <p:sp>
        <p:nvSpPr>
          <p:cNvPr id="504" name="Google Shape;504;p59"/>
          <p:cNvSpPr txBox="1"/>
          <p:nvPr/>
        </p:nvSpPr>
        <p:spPr>
          <a:xfrm>
            <a:off x="472050" y="3930625"/>
            <a:ext cx="8199900" cy="96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Monolithic architecture: </a:t>
            </a:r>
            <a:r>
              <a:rPr lang="en" sz="1200">
                <a:solidFill>
                  <a:schemeClr val="dk1"/>
                </a:solidFill>
                <a:highlight>
                  <a:srgbClr val="FFFFFF"/>
                </a:highlight>
                <a:latin typeface="Times New Roman"/>
                <a:ea typeface="Times New Roman"/>
                <a:cs typeface="Times New Roman"/>
                <a:sym typeface="Times New Roman"/>
              </a:rPr>
              <a:t>It is an architectural style in which all the functionalities or required components would be inside one block.</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rgbClr val="000000"/>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All your eggs are in one basket with Monolithic architecture</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10" name="Google Shape;510;p6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11" name="Google Shape;511;p6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12" name="Google Shape;512;p6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13" name="Google Shape;513;p60"/>
          <p:cNvPicPr preferRelativeResize="0"/>
          <p:nvPr/>
        </p:nvPicPr>
        <p:blipFill rotWithShape="1">
          <a:blip r:embed="rId4">
            <a:alphaModFix/>
          </a:blip>
          <a:srcRect b="0" l="0" r="1205" t="0"/>
          <a:stretch/>
        </p:blipFill>
        <p:spPr>
          <a:xfrm>
            <a:off x="857800" y="668375"/>
            <a:ext cx="6011150" cy="3436425"/>
          </a:xfrm>
          <a:prstGeom prst="rect">
            <a:avLst/>
          </a:prstGeom>
          <a:noFill/>
          <a:ln>
            <a:noFill/>
          </a:ln>
        </p:spPr>
      </p:pic>
      <p:sp>
        <p:nvSpPr>
          <p:cNvPr id="514" name="Google Shape;514;p60"/>
          <p:cNvSpPr txBox="1"/>
          <p:nvPr/>
        </p:nvSpPr>
        <p:spPr>
          <a:xfrm>
            <a:off x="472050" y="3984525"/>
            <a:ext cx="8199900" cy="9663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Monolithic architecture: </a:t>
            </a:r>
            <a:r>
              <a:rPr lang="en" sz="1200">
                <a:solidFill>
                  <a:schemeClr val="dk1"/>
                </a:solidFill>
                <a:highlight>
                  <a:srgbClr val="FFFFFF"/>
                </a:highlight>
                <a:latin typeface="Times New Roman"/>
                <a:ea typeface="Times New Roman"/>
                <a:cs typeface="Times New Roman"/>
                <a:sym typeface="Times New Roman"/>
              </a:rPr>
              <a:t>It is an architectural style in which all the functionalities or required components would be inside one block.</a:t>
            </a:r>
            <a:endParaRPr sz="12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0"/>
              </a:spcBef>
              <a:spcAft>
                <a:spcPts val="0"/>
              </a:spcAft>
              <a:buClr>
                <a:srgbClr val="000000"/>
              </a:buClr>
              <a:buSzPts val="1100"/>
              <a:buFont typeface="Arial"/>
              <a:buNone/>
            </a:pPr>
            <a:r>
              <a:rPr b="1" lang="en" sz="1200">
                <a:solidFill>
                  <a:schemeClr val="dk1"/>
                </a:solidFill>
                <a:highlight>
                  <a:srgbClr val="FFFFFF"/>
                </a:highlight>
                <a:latin typeface="Times New Roman"/>
                <a:ea typeface="Times New Roman"/>
                <a:cs typeface="Times New Roman"/>
                <a:sym typeface="Times New Roman"/>
              </a:rPr>
              <a:t>All your eggs are in one basket with Monolithic architecture</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p:nvPr/>
        </p:nvSpPr>
        <p:spPr>
          <a:xfrm>
            <a:off x="114289" y="644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20" name="Google Shape;520;p6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Microservices?</a:t>
            </a:r>
            <a:endParaRPr b="1" sz="1800">
              <a:solidFill>
                <a:srgbClr val="0B5394"/>
              </a:solidFill>
            </a:endParaRPr>
          </a:p>
        </p:txBody>
      </p:sp>
      <p:cxnSp>
        <p:nvCxnSpPr>
          <p:cNvPr id="521" name="Google Shape;521;p6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22" name="Google Shape;522;p6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23" name="Google Shape;523;p61"/>
          <p:cNvSpPr txBox="1"/>
          <p:nvPr/>
        </p:nvSpPr>
        <p:spPr>
          <a:xfrm>
            <a:off x="412750" y="948200"/>
            <a:ext cx="8150100" cy="4186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200">
                <a:latin typeface="Times New Roman"/>
                <a:ea typeface="Times New Roman"/>
                <a:cs typeface="Times New Roman"/>
                <a:sym typeface="Times New Roman"/>
              </a:rPr>
              <a:t>Microservices</a:t>
            </a:r>
            <a:r>
              <a:rPr lang="en" sz="1200">
                <a:latin typeface="Times New Roman"/>
                <a:ea typeface="Times New Roman"/>
                <a:cs typeface="Times New Roman"/>
                <a:sym typeface="Times New Roman"/>
              </a:rPr>
              <a:t> are a way of breaking your application or service  down into stand alone independent application that can be run into several hardwares or serves instances. They all talk together over API and work together to provide the functionality of your application or product. We have multiple stand alone applications that work together to form our application.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Advantages of microservices?</a:t>
            </a:r>
            <a:endParaRPr b="1"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Deployment flexibility:</a:t>
            </a:r>
            <a:r>
              <a:rPr lang="en" sz="1200">
                <a:latin typeface="Times New Roman"/>
                <a:ea typeface="Times New Roman"/>
                <a:cs typeface="Times New Roman"/>
                <a:sym typeface="Times New Roman"/>
              </a:rPr>
              <a:t> different team can build and deploy application in dependenly. The release does not matter in which language you use.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Technology flexibility:</a:t>
            </a:r>
            <a:r>
              <a:rPr lang="en" sz="1200">
                <a:latin typeface="Times New Roman"/>
                <a:ea typeface="Times New Roman"/>
                <a:cs typeface="Times New Roman"/>
                <a:sym typeface="Times New Roman"/>
              </a:rPr>
              <a:t> You do not have to use a common language. We can use different languages to build the application because each microservice in running as a standalone application</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Can be scaled separately:</a:t>
            </a:r>
            <a:r>
              <a:rPr lang="en" sz="1200">
                <a:latin typeface="Times New Roman"/>
                <a:ea typeface="Times New Roman"/>
                <a:cs typeface="Times New Roman"/>
                <a:sym typeface="Times New Roman"/>
              </a:rPr>
              <a:t> we can scale any microservice as needed during traffic spy, just scale any microservices that are the most used. (black friday)</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524" name="Google Shape;524;p61"/>
          <p:cNvSpPr txBox="1"/>
          <p:nvPr/>
        </p:nvSpPr>
        <p:spPr>
          <a:xfrm>
            <a:off x="857800" y="4399125"/>
            <a:ext cx="34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What are microservices really all about?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30" name="Google Shape;530;p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31" name="Google Shape;531;p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32" name="Google Shape;532;p6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33" name="Google Shape;533;p62"/>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pic>
        <p:nvPicPr>
          <p:cNvPr id="534" name="Google Shape;534;p62"/>
          <p:cNvPicPr preferRelativeResize="0"/>
          <p:nvPr/>
        </p:nvPicPr>
        <p:blipFill>
          <a:blip r:embed="rId4">
            <a:alphaModFix/>
          </a:blip>
          <a:stretch>
            <a:fillRect/>
          </a:stretch>
        </p:blipFill>
        <p:spPr>
          <a:xfrm>
            <a:off x="1109525" y="852000"/>
            <a:ext cx="6628125" cy="372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02" name="Google Shape;102;p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Issues With </a:t>
            </a:r>
            <a:r>
              <a:rPr b="1" lang="en" sz="1800">
                <a:solidFill>
                  <a:srgbClr val="0B5394"/>
                </a:solidFill>
                <a:latin typeface="Roboto"/>
                <a:ea typeface="Roboto"/>
                <a:cs typeface="Roboto"/>
                <a:sym typeface="Roboto"/>
              </a:rPr>
              <a:t>Traditional</a:t>
            </a:r>
            <a:r>
              <a:rPr b="1" lang="en" sz="1800">
                <a:solidFill>
                  <a:srgbClr val="0B5394"/>
                </a:solidFill>
                <a:latin typeface="Roboto"/>
                <a:ea typeface="Roboto"/>
                <a:cs typeface="Roboto"/>
                <a:sym typeface="Roboto"/>
              </a:rPr>
              <a:t> Deployment</a:t>
            </a:r>
            <a:endParaRPr b="1" sz="1800">
              <a:solidFill>
                <a:srgbClr val="0B5394"/>
              </a:solidFill>
            </a:endParaRPr>
          </a:p>
        </p:txBody>
      </p:sp>
      <p:cxnSp>
        <p:nvCxnSpPr>
          <p:cNvPr id="103" name="Google Shape;103;p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04" name="Google Shape;104;p18"/>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05" name="Google Shape;105;p18"/>
          <p:cNvSpPr txBox="1"/>
          <p:nvPr/>
        </p:nvSpPr>
        <p:spPr>
          <a:xfrm>
            <a:off x="257625" y="3768500"/>
            <a:ext cx="85212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expensive for organizations to maintain many physical servers. It was very difficult to manage software </a:t>
            </a:r>
            <a:r>
              <a:rPr b="1" lang="en" sz="1200">
                <a:latin typeface="Times New Roman"/>
                <a:ea typeface="Times New Roman"/>
                <a:cs typeface="Times New Roman"/>
                <a:sym typeface="Times New Roman"/>
              </a:rPr>
              <a:t>dependencies</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Unable to launch multiple applications on the same server with the same port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application have to launched in it own </a:t>
            </a:r>
            <a:r>
              <a:rPr lang="en" sz="1200">
                <a:solidFill>
                  <a:schemeClr val="dk1"/>
                </a:solidFill>
                <a:latin typeface="Times New Roman"/>
                <a:ea typeface="Times New Roman"/>
                <a:cs typeface="Times New Roman"/>
                <a:sym typeface="Times New Roman"/>
              </a:rPr>
              <a:t>physical </a:t>
            </a:r>
            <a:r>
              <a:rPr lang="en" sz="1200">
                <a:latin typeface="Times New Roman"/>
                <a:ea typeface="Times New Roman"/>
                <a:cs typeface="Times New Roman"/>
                <a:sym typeface="Times New Roman"/>
              </a:rPr>
              <a:t>servers to avoid port conflict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very difficult to learn multiple operating systems using just one server or computer because we were unable to install multiple OS on the same servers or computer. </a:t>
            </a:r>
            <a:endParaRPr sz="1200">
              <a:latin typeface="Times New Roman"/>
              <a:ea typeface="Times New Roman"/>
              <a:cs typeface="Times New Roman"/>
              <a:sym typeface="Times New Roman"/>
            </a:endParaRPr>
          </a:p>
        </p:txBody>
      </p:sp>
      <p:pic>
        <p:nvPicPr>
          <p:cNvPr descr="Logo&#10;&#10;Description automatically generated" id="106" name="Google Shape;106;p18"/>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40" name="Google Shape;540;p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41" name="Google Shape;541;p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42" name="Google Shape;542;p6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43" name="Google Shape;543;p63"/>
          <p:cNvPicPr preferRelativeResize="0"/>
          <p:nvPr/>
        </p:nvPicPr>
        <p:blipFill rotWithShape="1">
          <a:blip r:embed="rId4">
            <a:alphaModFix/>
          </a:blip>
          <a:srcRect b="9156" l="0" r="0" t="0"/>
          <a:stretch/>
        </p:blipFill>
        <p:spPr>
          <a:xfrm>
            <a:off x="562800" y="945326"/>
            <a:ext cx="7789701" cy="3759326"/>
          </a:xfrm>
          <a:prstGeom prst="rect">
            <a:avLst/>
          </a:prstGeom>
          <a:noFill/>
          <a:ln>
            <a:noFill/>
          </a:ln>
        </p:spPr>
      </p:pic>
      <p:sp>
        <p:nvSpPr>
          <p:cNvPr id="544" name="Google Shape;544;p63"/>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50" name="Google Shape;550;p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Microservices</a:t>
            </a:r>
            <a:endParaRPr b="1" sz="1800">
              <a:solidFill>
                <a:srgbClr val="0B5394"/>
              </a:solidFill>
            </a:endParaRPr>
          </a:p>
        </p:txBody>
      </p:sp>
      <p:cxnSp>
        <p:nvCxnSpPr>
          <p:cNvPr id="551" name="Google Shape;551;p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52" name="Google Shape;552;p6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53" name="Google Shape;553;p64"/>
          <p:cNvPicPr preferRelativeResize="0"/>
          <p:nvPr/>
        </p:nvPicPr>
        <p:blipFill>
          <a:blip r:embed="rId4">
            <a:alphaModFix/>
          </a:blip>
          <a:stretch>
            <a:fillRect/>
          </a:stretch>
        </p:blipFill>
        <p:spPr>
          <a:xfrm>
            <a:off x="724500" y="749675"/>
            <a:ext cx="6621876" cy="3724825"/>
          </a:xfrm>
          <a:prstGeom prst="rect">
            <a:avLst/>
          </a:prstGeom>
          <a:noFill/>
          <a:ln>
            <a:noFill/>
          </a:ln>
        </p:spPr>
      </p:pic>
      <p:sp>
        <p:nvSpPr>
          <p:cNvPr id="554" name="Google Shape;554;p64"/>
          <p:cNvSpPr txBox="1"/>
          <p:nvPr/>
        </p:nvSpPr>
        <p:spPr>
          <a:xfrm>
            <a:off x="2370300" y="4640250"/>
            <a:ext cx="4403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1C4587"/>
                </a:solidFill>
                <a:latin typeface="Times New Roman"/>
                <a:ea typeface="Times New Roman"/>
                <a:cs typeface="Times New Roman"/>
                <a:sym typeface="Times New Roman"/>
              </a:rPr>
              <a:t>API </a:t>
            </a:r>
            <a:r>
              <a:rPr lang="en" sz="1800">
                <a:solidFill>
                  <a:srgbClr val="1C4587"/>
                </a:solidFill>
                <a:latin typeface="Times New Roman"/>
                <a:ea typeface="Times New Roman"/>
                <a:cs typeface="Times New Roman"/>
                <a:sym typeface="Times New Roman"/>
              </a:rPr>
              <a:t>= Application Programming Interface</a:t>
            </a:r>
            <a:endParaRPr sz="1800">
              <a:solidFill>
                <a:srgbClr val="1C4587"/>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p6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0" name="Google Shape;560;p6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61" name="Google Shape;561;p6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62" name="Google Shape;562;p6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 Registry</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563" name="Google Shape;563;p65"/>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69" name="Google Shape;569;p6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a:t>
            </a:r>
            <a:endParaRPr b="1" sz="1800">
              <a:solidFill>
                <a:srgbClr val="0B5394"/>
              </a:solidFill>
            </a:endParaRPr>
          </a:p>
        </p:txBody>
      </p:sp>
      <p:cxnSp>
        <p:nvCxnSpPr>
          <p:cNvPr id="570" name="Google Shape;570;p6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71" name="Google Shape;571;p6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72" name="Google Shape;572;p66"/>
          <p:cNvSpPr txBox="1"/>
          <p:nvPr/>
        </p:nvSpPr>
        <p:spPr>
          <a:xfrm>
            <a:off x="300350" y="890425"/>
            <a:ext cx="58497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Hub</a:t>
            </a:r>
            <a:r>
              <a:rPr lang="en" sz="1200">
                <a:latin typeface="Times New Roman"/>
                <a:ea typeface="Times New Roman"/>
                <a:cs typeface="Times New Roman"/>
                <a:sym typeface="Times New Roman"/>
              </a:rPr>
              <a:t> is a hosted repository service provided by Docker for finding and sharing container images with your team.</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Docker hub is free </a:t>
            </a:r>
            <a:endParaRPr sz="1200">
              <a:latin typeface="Times New Roman"/>
              <a:ea typeface="Times New Roman"/>
              <a:cs typeface="Times New Roman"/>
              <a:sym typeface="Times New Roman"/>
            </a:endParaRPr>
          </a:p>
        </p:txBody>
      </p:sp>
      <p:pic>
        <p:nvPicPr>
          <p:cNvPr id="573" name="Google Shape;573;p66"/>
          <p:cNvPicPr preferRelativeResize="0"/>
          <p:nvPr/>
        </p:nvPicPr>
        <p:blipFill rotWithShape="1">
          <a:blip r:embed="rId4">
            <a:alphaModFix/>
          </a:blip>
          <a:srcRect b="2112" l="49002" r="22987" t="4820"/>
          <a:stretch/>
        </p:blipFill>
        <p:spPr>
          <a:xfrm>
            <a:off x="6718000" y="1077225"/>
            <a:ext cx="2003651" cy="1928050"/>
          </a:xfrm>
          <a:prstGeom prst="rect">
            <a:avLst/>
          </a:prstGeom>
          <a:noFill/>
          <a:ln>
            <a:noFill/>
          </a:ln>
        </p:spPr>
      </p:pic>
      <p:pic>
        <p:nvPicPr>
          <p:cNvPr id="574" name="Google Shape;574;p66"/>
          <p:cNvPicPr preferRelativeResize="0"/>
          <p:nvPr/>
        </p:nvPicPr>
        <p:blipFill>
          <a:blip r:embed="rId5">
            <a:alphaModFix/>
          </a:blip>
          <a:stretch>
            <a:fillRect/>
          </a:stretch>
        </p:blipFill>
        <p:spPr>
          <a:xfrm>
            <a:off x="2302027" y="1576200"/>
            <a:ext cx="3361349" cy="3132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7"/>
          <p:cNvSpPr/>
          <p:nvPr/>
        </p:nvSpPr>
        <p:spPr>
          <a:xfrm>
            <a:off x="114289" y="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80" name="Google Shape;580;p6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a:t>
            </a:r>
            <a:endParaRPr b="1" sz="1800">
              <a:solidFill>
                <a:srgbClr val="0B5394"/>
              </a:solidFill>
            </a:endParaRPr>
          </a:p>
        </p:txBody>
      </p:sp>
      <p:cxnSp>
        <p:nvCxnSpPr>
          <p:cNvPr id="581" name="Google Shape;581;p6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82" name="Google Shape;582;p6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583" name="Google Shape;583;p67"/>
          <p:cNvSpPr txBox="1"/>
          <p:nvPr/>
        </p:nvSpPr>
        <p:spPr>
          <a:xfrm>
            <a:off x="223600" y="1417350"/>
            <a:ext cx="40236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Like Docker Hub, </a:t>
            </a:r>
            <a:r>
              <a:rPr b="1" lang="en" sz="1200">
                <a:latin typeface="Times New Roman"/>
                <a:ea typeface="Times New Roman"/>
                <a:cs typeface="Times New Roman"/>
                <a:sym typeface="Times New Roman"/>
              </a:rPr>
              <a:t>Docker Trusted Registry (DTR)</a:t>
            </a:r>
            <a:r>
              <a:rPr lang="en" sz="1200">
                <a:latin typeface="Times New Roman"/>
                <a:ea typeface="Times New Roman"/>
                <a:cs typeface="Times New Roman"/>
                <a:sym typeface="Times New Roman"/>
              </a:rPr>
              <a:t> is a solution that allows organizations to store and manage Docker containers. However, DTR can be on the server, allowing complete control over how and where the registry is available and accessed from within your environment.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This is not free because will have to launch a servers and install the </a:t>
            </a:r>
            <a:r>
              <a:rPr b="1" lang="en" sz="1200">
                <a:solidFill>
                  <a:schemeClr val="dk1"/>
                </a:solidFill>
                <a:latin typeface="Times New Roman"/>
                <a:ea typeface="Times New Roman"/>
                <a:cs typeface="Times New Roman"/>
                <a:sym typeface="Times New Roman"/>
              </a:rPr>
              <a:t>(DTR) </a:t>
            </a:r>
            <a:r>
              <a:rPr lang="en" sz="1200">
                <a:solidFill>
                  <a:schemeClr val="dk1"/>
                </a:solidFill>
                <a:latin typeface="Times New Roman"/>
                <a:ea typeface="Times New Roman"/>
                <a:cs typeface="Times New Roman"/>
                <a:sym typeface="Times New Roman"/>
              </a:rPr>
              <a:t>and pay for it</a:t>
            </a:r>
            <a:endParaRPr sz="1200">
              <a:latin typeface="Times New Roman"/>
              <a:ea typeface="Times New Roman"/>
              <a:cs typeface="Times New Roman"/>
              <a:sym typeface="Times New Roman"/>
            </a:endParaRPr>
          </a:p>
        </p:txBody>
      </p:sp>
      <p:pic>
        <p:nvPicPr>
          <p:cNvPr id="584" name="Google Shape;584;p67"/>
          <p:cNvPicPr preferRelativeResize="0"/>
          <p:nvPr/>
        </p:nvPicPr>
        <p:blipFill rotWithShape="1">
          <a:blip r:embed="rId4">
            <a:alphaModFix/>
          </a:blip>
          <a:srcRect b="0" l="0" r="41472" t="12049"/>
          <a:stretch/>
        </p:blipFill>
        <p:spPr>
          <a:xfrm>
            <a:off x="4208875" y="793150"/>
            <a:ext cx="4705674" cy="4046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590" name="Google Shape;590;p6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AWS ECR Registry</a:t>
            </a:r>
            <a:endParaRPr b="1" sz="1800">
              <a:solidFill>
                <a:srgbClr val="0B5394"/>
              </a:solidFill>
            </a:endParaRPr>
          </a:p>
        </p:txBody>
      </p:sp>
      <p:cxnSp>
        <p:nvCxnSpPr>
          <p:cNvPr id="591" name="Google Shape;591;p6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92" name="Google Shape;592;p6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593" name="Google Shape;593;p68"/>
          <p:cNvPicPr preferRelativeResize="0"/>
          <p:nvPr/>
        </p:nvPicPr>
        <p:blipFill rotWithShape="1">
          <a:blip r:embed="rId4">
            <a:alphaModFix/>
          </a:blip>
          <a:srcRect b="0" l="76750" r="0" t="0"/>
          <a:stretch/>
        </p:blipFill>
        <p:spPr>
          <a:xfrm>
            <a:off x="6966175" y="1454400"/>
            <a:ext cx="1724800" cy="2148525"/>
          </a:xfrm>
          <a:prstGeom prst="rect">
            <a:avLst/>
          </a:prstGeom>
          <a:noFill/>
          <a:ln>
            <a:noFill/>
          </a:ln>
        </p:spPr>
      </p:pic>
      <p:sp>
        <p:nvSpPr>
          <p:cNvPr id="594" name="Google Shape;594;p68"/>
          <p:cNvSpPr txBox="1"/>
          <p:nvPr/>
        </p:nvSpPr>
        <p:spPr>
          <a:xfrm>
            <a:off x="192800" y="798275"/>
            <a:ext cx="6624900" cy="4194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Amazon Elastic Container Registry (ECR) is a fully-managed Docker container registry that makes it easy for developers to store, manage, and deploy Docker container images. Amazon ECR is integrated with Amazon Elastic Container Service </a:t>
            </a:r>
            <a:r>
              <a:rPr b="1" lang="en" sz="1200">
                <a:latin typeface="Times New Roman"/>
                <a:ea typeface="Times New Roman"/>
                <a:cs typeface="Times New Roman"/>
                <a:sym typeface="Times New Roman"/>
              </a:rPr>
              <a:t>(ECS)</a:t>
            </a:r>
            <a:r>
              <a:rPr lang="en" sz="1200">
                <a:latin typeface="Times New Roman"/>
                <a:ea typeface="Times New Roman"/>
                <a:cs typeface="Times New Roman"/>
                <a:sym typeface="Times New Roman"/>
              </a:rPr>
              <a:t>, simplifying your development to production workflow.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Amazon ECR eliminates the need to operate your own container repositories or worry about scaling the underlying infrastructure. Amazon ECR hosts your images in a </a:t>
            </a:r>
            <a:r>
              <a:rPr b="1" lang="en" sz="1200">
                <a:latin typeface="Times New Roman"/>
                <a:ea typeface="Times New Roman"/>
                <a:cs typeface="Times New Roman"/>
                <a:sym typeface="Times New Roman"/>
              </a:rPr>
              <a:t>highly available and scalable architecture</a:t>
            </a:r>
            <a:r>
              <a:rPr lang="en" sz="1200">
                <a:latin typeface="Times New Roman"/>
                <a:ea typeface="Times New Roman"/>
                <a:cs typeface="Times New Roman"/>
                <a:sym typeface="Times New Roman"/>
              </a:rPr>
              <a:t>, allowing you to reliably deploy containers for your applications. Integration with Amazon Identity and </a:t>
            </a:r>
            <a:r>
              <a:rPr b="1" lang="en" sz="1200">
                <a:latin typeface="Times New Roman"/>
                <a:ea typeface="Times New Roman"/>
                <a:cs typeface="Times New Roman"/>
                <a:sym typeface="Times New Roman"/>
              </a:rPr>
              <a:t>Access Management (IAM)</a:t>
            </a: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provides resource-level control of each repository</a:t>
            </a:r>
            <a:r>
              <a:rPr lang="en" sz="1200">
                <a:latin typeface="Times New Roman"/>
                <a:ea typeface="Times New Roman"/>
                <a:cs typeface="Times New Roman"/>
                <a:sym typeface="Times New Roman"/>
              </a:rPr>
              <a:t>. With Amazon ECR, there are no upfront fees or commitments. </a:t>
            </a:r>
            <a:r>
              <a:rPr b="1" lang="en" sz="1200">
                <a:latin typeface="Times New Roman"/>
                <a:ea typeface="Times New Roman"/>
                <a:cs typeface="Times New Roman"/>
                <a:sym typeface="Times New Roman"/>
              </a:rPr>
              <a:t>You pay only for the amount of data you store in your repositories</a:t>
            </a:r>
            <a:r>
              <a:rPr lang="en" sz="1200">
                <a:latin typeface="Times New Roman"/>
                <a:ea typeface="Times New Roman"/>
                <a:cs typeface="Times New Roman"/>
                <a:sym typeface="Times New Roman"/>
              </a:rPr>
              <a:t> and data transferred to the Internet.</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ECR</a:t>
            </a:r>
            <a:r>
              <a:rPr lang="en" sz="1200">
                <a:latin typeface="Times New Roman"/>
                <a:ea typeface="Times New Roman"/>
                <a:cs typeface="Times New Roman"/>
                <a:sym typeface="Times New Roman"/>
              </a:rPr>
              <a:t> </a:t>
            </a:r>
            <a:r>
              <a:rPr b="1" lang="en" sz="1200">
                <a:solidFill>
                  <a:srgbClr val="1C4587"/>
                </a:solidFill>
                <a:latin typeface="Times New Roman"/>
                <a:ea typeface="Times New Roman"/>
                <a:cs typeface="Times New Roman"/>
                <a:sym typeface="Times New Roman"/>
              </a:rPr>
              <a:t>can automatically scan your image to make sure there is no vulnerability when enable. We do not really a third party tool to scan the image</a:t>
            </a:r>
            <a:endParaRPr b="1" sz="1200">
              <a:solidFill>
                <a:srgbClr val="1C4587"/>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00" name="Google Shape;600;p6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Nexus Container</a:t>
            </a:r>
            <a:r>
              <a:rPr b="1" lang="en" sz="1800">
                <a:solidFill>
                  <a:srgbClr val="0B5394"/>
                </a:solidFill>
                <a:latin typeface="Roboto"/>
                <a:ea typeface="Roboto"/>
                <a:cs typeface="Roboto"/>
                <a:sym typeface="Roboto"/>
              </a:rPr>
              <a:t> Registry</a:t>
            </a:r>
            <a:endParaRPr b="1" sz="1800">
              <a:solidFill>
                <a:srgbClr val="0B5394"/>
              </a:solidFill>
            </a:endParaRPr>
          </a:p>
        </p:txBody>
      </p:sp>
      <p:cxnSp>
        <p:nvCxnSpPr>
          <p:cNvPr id="601" name="Google Shape;601;p6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02" name="Google Shape;602;p6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03" name="Google Shape;603;p69"/>
          <p:cNvSpPr txBox="1"/>
          <p:nvPr/>
        </p:nvSpPr>
        <p:spPr>
          <a:xfrm>
            <a:off x="300350" y="82750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Nexus as a Container Registry powers enterprises Docker for container storage management and K8s deployments</a:t>
            </a:r>
            <a:endParaRPr sz="1200">
              <a:latin typeface="Times New Roman"/>
              <a:ea typeface="Times New Roman"/>
              <a:cs typeface="Times New Roman"/>
              <a:sym typeface="Times New Roman"/>
            </a:endParaRPr>
          </a:p>
        </p:txBody>
      </p:sp>
      <p:pic>
        <p:nvPicPr>
          <p:cNvPr id="604" name="Google Shape;604;p69"/>
          <p:cNvPicPr preferRelativeResize="0"/>
          <p:nvPr/>
        </p:nvPicPr>
        <p:blipFill>
          <a:blip r:embed="rId4">
            <a:alphaModFix/>
          </a:blip>
          <a:stretch>
            <a:fillRect/>
          </a:stretch>
        </p:blipFill>
        <p:spPr>
          <a:xfrm>
            <a:off x="6537300" y="1242350"/>
            <a:ext cx="2057400" cy="2228850"/>
          </a:xfrm>
          <a:prstGeom prst="rect">
            <a:avLst/>
          </a:prstGeom>
          <a:noFill/>
          <a:ln>
            <a:noFill/>
          </a:ln>
        </p:spPr>
      </p:pic>
      <p:pic>
        <p:nvPicPr>
          <p:cNvPr id="605" name="Google Shape;605;p69"/>
          <p:cNvPicPr preferRelativeResize="0"/>
          <p:nvPr/>
        </p:nvPicPr>
        <p:blipFill>
          <a:blip r:embed="rId5">
            <a:alphaModFix/>
          </a:blip>
          <a:stretch>
            <a:fillRect/>
          </a:stretch>
        </p:blipFill>
        <p:spPr>
          <a:xfrm>
            <a:off x="414707" y="1434275"/>
            <a:ext cx="5008893" cy="356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11" name="Google Shape;611;p7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Azure </a:t>
            </a:r>
            <a:r>
              <a:rPr b="1" lang="en" sz="1800">
                <a:solidFill>
                  <a:srgbClr val="0B5394"/>
                </a:solidFill>
                <a:latin typeface="Roboto"/>
                <a:ea typeface="Roboto"/>
                <a:cs typeface="Roboto"/>
                <a:sym typeface="Roboto"/>
              </a:rPr>
              <a:t>Container</a:t>
            </a:r>
            <a:r>
              <a:rPr b="1" lang="en" sz="1800">
                <a:solidFill>
                  <a:srgbClr val="0B5394"/>
                </a:solidFill>
                <a:latin typeface="Roboto"/>
                <a:ea typeface="Roboto"/>
                <a:cs typeface="Roboto"/>
                <a:sym typeface="Roboto"/>
              </a:rPr>
              <a:t> Registry</a:t>
            </a:r>
            <a:endParaRPr b="1" sz="1800">
              <a:solidFill>
                <a:srgbClr val="0B5394"/>
              </a:solidFill>
            </a:endParaRPr>
          </a:p>
        </p:txBody>
      </p:sp>
      <p:cxnSp>
        <p:nvCxnSpPr>
          <p:cNvPr id="612" name="Google Shape;612;p7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13" name="Google Shape;613;p7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14" name="Google Shape;614;p70"/>
          <p:cNvSpPr txBox="1"/>
          <p:nvPr/>
        </p:nvSpPr>
        <p:spPr>
          <a:xfrm>
            <a:off x="300350" y="82750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Azure Container Registry</a:t>
            </a:r>
            <a:r>
              <a:rPr lang="en" sz="1200">
                <a:latin typeface="Times New Roman"/>
                <a:ea typeface="Times New Roman"/>
                <a:cs typeface="Times New Roman"/>
                <a:sym typeface="Times New Roman"/>
              </a:rPr>
              <a:t> allows you to build, store, and manage container images and artifacts in a private registry for all types of container deployments</a:t>
            </a:r>
            <a:endParaRPr sz="1200">
              <a:latin typeface="Times New Roman"/>
              <a:ea typeface="Times New Roman"/>
              <a:cs typeface="Times New Roman"/>
              <a:sym typeface="Times New Roman"/>
            </a:endParaRPr>
          </a:p>
        </p:txBody>
      </p:sp>
      <p:pic>
        <p:nvPicPr>
          <p:cNvPr id="615" name="Google Shape;615;p70"/>
          <p:cNvPicPr preferRelativeResize="0"/>
          <p:nvPr/>
        </p:nvPicPr>
        <p:blipFill rotWithShape="1">
          <a:blip r:embed="rId4">
            <a:alphaModFix/>
          </a:blip>
          <a:srcRect b="0" l="23903" r="51698" t="2997"/>
          <a:stretch/>
        </p:blipFill>
        <p:spPr>
          <a:xfrm>
            <a:off x="6541448" y="1399650"/>
            <a:ext cx="2126476" cy="2448375"/>
          </a:xfrm>
          <a:prstGeom prst="rect">
            <a:avLst/>
          </a:prstGeom>
          <a:noFill/>
          <a:ln>
            <a:noFill/>
          </a:ln>
        </p:spPr>
      </p:pic>
      <p:pic>
        <p:nvPicPr>
          <p:cNvPr id="616" name="Google Shape;616;p70"/>
          <p:cNvPicPr preferRelativeResize="0"/>
          <p:nvPr/>
        </p:nvPicPr>
        <p:blipFill>
          <a:blip r:embed="rId5">
            <a:alphaModFix/>
          </a:blip>
          <a:stretch>
            <a:fillRect/>
          </a:stretch>
        </p:blipFill>
        <p:spPr>
          <a:xfrm>
            <a:off x="430650" y="1474000"/>
            <a:ext cx="5043799" cy="3296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22" name="Google Shape;622;p7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GCP Container </a:t>
            </a:r>
            <a:r>
              <a:rPr b="1" lang="en" sz="1800">
                <a:solidFill>
                  <a:srgbClr val="0B5394"/>
                </a:solidFill>
                <a:latin typeface="Roboto"/>
                <a:ea typeface="Roboto"/>
                <a:cs typeface="Roboto"/>
                <a:sym typeface="Roboto"/>
              </a:rPr>
              <a:t>Registry</a:t>
            </a:r>
            <a:endParaRPr b="1" sz="1800">
              <a:solidFill>
                <a:srgbClr val="0B5394"/>
              </a:solidFill>
            </a:endParaRPr>
          </a:p>
        </p:txBody>
      </p:sp>
      <p:cxnSp>
        <p:nvCxnSpPr>
          <p:cNvPr id="623" name="Google Shape;623;p7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24" name="Google Shape;624;p7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25" name="Google Shape;625;p71"/>
          <p:cNvSpPr txBox="1"/>
          <p:nvPr/>
        </p:nvSpPr>
        <p:spPr>
          <a:xfrm>
            <a:off x="331900" y="643250"/>
            <a:ext cx="58497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Google Cloud Container Registry is a place to manage Docker images, perform vulnerability analysis, and decide who can access what with fine-grained access control</a:t>
            </a:r>
            <a:endParaRPr sz="1200">
              <a:latin typeface="Times New Roman"/>
              <a:ea typeface="Times New Roman"/>
              <a:cs typeface="Times New Roman"/>
              <a:sym typeface="Times New Roman"/>
            </a:endParaRPr>
          </a:p>
        </p:txBody>
      </p:sp>
      <p:pic>
        <p:nvPicPr>
          <p:cNvPr id="626" name="Google Shape;626;p71"/>
          <p:cNvPicPr preferRelativeResize="0"/>
          <p:nvPr/>
        </p:nvPicPr>
        <p:blipFill rotWithShape="1">
          <a:blip r:embed="rId4">
            <a:alphaModFix/>
          </a:blip>
          <a:srcRect b="0" l="0" r="78214" t="0"/>
          <a:stretch/>
        </p:blipFill>
        <p:spPr>
          <a:xfrm>
            <a:off x="7178599" y="1546550"/>
            <a:ext cx="1627499" cy="2163575"/>
          </a:xfrm>
          <a:prstGeom prst="rect">
            <a:avLst/>
          </a:prstGeom>
          <a:noFill/>
          <a:ln>
            <a:noFill/>
          </a:ln>
        </p:spPr>
      </p:pic>
      <p:pic>
        <p:nvPicPr>
          <p:cNvPr id="627" name="Google Shape;627;p71"/>
          <p:cNvPicPr preferRelativeResize="0"/>
          <p:nvPr/>
        </p:nvPicPr>
        <p:blipFill>
          <a:blip r:embed="rId5">
            <a:alphaModFix/>
          </a:blip>
          <a:stretch>
            <a:fillRect/>
          </a:stretch>
        </p:blipFill>
        <p:spPr>
          <a:xfrm>
            <a:off x="415275" y="1361450"/>
            <a:ext cx="5806474" cy="36148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72"/>
          <p:cNvPicPr preferRelativeResize="0"/>
          <p:nvPr/>
        </p:nvPicPr>
        <p:blipFill>
          <a:blip r:embed="rId3">
            <a:alphaModFix/>
          </a:blip>
          <a:stretch>
            <a:fillRect/>
          </a:stretch>
        </p:blipFill>
        <p:spPr>
          <a:xfrm>
            <a:off x="152400" y="152400"/>
            <a:ext cx="7402488"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2" name="Google Shape;112;p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Cons of</a:t>
            </a:r>
            <a:r>
              <a:rPr b="1" lang="en" sz="1800">
                <a:solidFill>
                  <a:srgbClr val="0B5394"/>
                </a:solidFill>
                <a:latin typeface="Roboto"/>
                <a:ea typeface="Roboto"/>
                <a:cs typeface="Roboto"/>
                <a:sym typeface="Roboto"/>
              </a:rPr>
              <a:t> Traditional Deployment</a:t>
            </a:r>
            <a:endParaRPr b="1" sz="1800">
              <a:solidFill>
                <a:srgbClr val="0B5394"/>
              </a:solidFill>
            </a:endParaRPr>
          </a:p>
        </p:txBody>
      </p:sp>
      <p:cxnSp>
        <p:nvCxnSpPr>
          <p:cNvPr id="113" name="Google Shape;113;p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14" name="Google Shape;114;p19"/>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15" name="Google Shape;115;p19"/>
          <p:cNvSpPr txBox="1"/>
          <p:nvPr/>
        </p:nvSpPr>
        <p:spPr>
          <a:xfrm>
            <a:off x="223600" y="3768500"/>
            <a:ext cx="8521200" cy="121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expensive for organizations to maintain many physical servers. It was very difficult to manage software </a:t>
            </a:r>
            <a:r>
              <a:rPr b="1" lang="en" sz="1200">
                <a:latin typeface="Times New Roman"/>
                <a:ea typeface="Times New Roman"/>
                <a:cs typeface="Times New Roman"/>
                <a:sym typeface="Times New Roman"/>
              </a:rPr>
              <a:t>dependencies</a:t>
            </a:r>
            <a:endParaRPr b="1"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Unable to launch multiple applications on the same server with the same port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Each application have to be launched in it own </a:t>
            </a:r>
            <a:r>
              <a:rPr lang="en" sz="1200">
                <a:solidFill>
                  <a:schemeClr val="dk1"/>
                </a:solidFill>
                <a:latin typeface="Times New Roman"/>
                <a:ea typeface="Times New Roman"/>
                <a:cs typeface="Times New Roman"/>
                <a:sym typeface="Times New Roman"/>
              </a:rPr>
              <a:t>physical </a:t>
            </a:r>
            <a:r>
              <a:rPr lang="en" sz="1200">
                <a:latin typeface="Times New Roman"/>
                <a:ea typeface="Times New Roman"/>
                <a:cs typeface="Times New Roman"/>
                <a:sym typeface="Times New Roman"/>
              </a:rPr>
              <a:t>servers to avoid port conflict</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was very difficult to learn multiple operating systems using just one server or computer because we were unable to install multiple OS on the same servers or computer. </a:t>
            </a:r>
            <a:endParaRPr sz="1200">
              <a:latin typeface="Times New Roman"/>
              <a:ea typeface="Times New Roman"/>
              <a:cs typeface="Times New Roman"/>
              <a:sym typeface="Times New Roman"/>
            </a:endParaRPr>
          </a:p>
        </p:txBody>
      </p:sp>
      <p:pic>
        <p:nvPicPr>
          <p:cNvPr descr="Logo&#10;&#10;Description automatically generated" id="116" name="Google Shape;116;p19"/>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7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8" name="Google Shape;638;p7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39" name="Google Shape;639;p7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640" name="Google Shape;640;p7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Terminologies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641" name="Google Shape;641;p73"/>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47" name="Google Shape;647;p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a:t>
            </a:r>
            <a:endParaRPr b="1" sz="1800">
              <a:solidFill>
                <a:srgbClr val="0B5394"/>
              </a:solidFill>
            </a:endParaRPr>
          </a:p>
        </p:txBody>
      </p:sp>
      <p:cxnSp>
        <p:nvCxnSpPr>
          <p:cNvPr id="648" name="Google Shape;648;p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49" name="Google Shape;649;p7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50" name="Google Shape;650;p74"/>
          <p:cNvPicPr preferRelativeResize="0"/>
          <p:nvPr/>
        </p:nvPicPr>
        <p:blipFill>
          <a:blip r:embed="rId4">
            <a:alphaModFix/>
          </a:blip>
          <a:stretch>
            <a:fillRect/>
          </a:stretch>
        </p:blipFill>
        <p:spPr>
          <a:xfrm>
            <a:off x="6278525" y="1622275"/>
            <a:ext cx="2404750" cy="2057551"/>
          </a:xfrm>
          <a:prstGeom prst="rect">
            <a:avLst/>
          </a:prstGeom>
          <a:noFill/>
          <a:ln>
            <a:noFill/>
          </a:ln>
        </p:spPr>
      </p:pic>
      <p:sp>
        <p:nvSpPr>
          <p:cNvPr id="651" name="Google Shape;651;p74"/>
          <p:cNvSpPr txBox="1"/>
          <p:nvPr/>
        </p:nvSpPr>
        <p:spPr>
          <a:xfrm>
            <a:off x="223600" y="1435475"/>
            <a:ext cx="5849700" cy="258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a:t>
            </a:r>
            <a:r>
              <a:rPr lang="en" sz="1200">
                <a:latin typeface="Times New Roman"/>
                <a:ea typeface="Times New Roman"/>
                <a:cs typeface="Times New Roman"/>
                <a:sym typeface="Times New Roman"/>
              </a:rPr>
              <a:t> is a software platform that allows you to build, test, and deploy applications quickly. Docker packages software into standardized units called containers that have everything the software needs to run including libraries, system tools, code, and runtime. Using Docker, you can quickly deploy and scale applications into any environment and know your code will run.</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a:t>
            </a:r>
            <a:r>
              <a:rPr lang="en" sz="1200">
                <a:latin typeface="Times New Roman"/>
                <a:ea typeface="Times New Roman"/>
                <a:cs typeface="Times New Roman"/>
                <a:sym typeface="Times New Roman"/>
              </a:rPr>
              <a:t>is a platform which packages an application and all its dependencies together in the form of containers. This containerization aspect ensures that the application works in any environment.</a:t>
            </a:r>
            <a:endParaRPr sz="12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657" name="Google Shape;657;p7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t>
            </a:r>
            <a:r>
              <a:rPr b="1" lang="en" sz="1800">
                <a:solidFill>
                  <a:srgbClr val="0B5394"/>
                </a:solidFill>
                <a:latin typeface="Roboto"/>
                <a:ea typeface="Roboto"/>
                <a:cs typeface="Roboto"/>
                <a:sym typeface="Roboto"/>
              </a:rPr>
              <a:t>Docker</a:t>
            </a:r>
            <a:r>
              <a:rPr b="1" lang="en" sz="1800">
                <a:solidFill>
                  <a:srgbClr val="0B5394"/>
                </a:solidFill>
                <a:latin typeface="Roboto"/>
                <a:ea typeface="Roboto"/>
                <a:cs typeface="Roboto"/>
                <a:sym typeface="Roboto"/>
              </a:rPr>
              <a:t> Image?</a:t>
            </a:r>
            <a:endParaRPr b="1" sz="1800">
              <a:solidFill>
                <a:srgbClr val="0B5394"/>
              </a:solidFill>
            </a:endParaRPr>
          </a:p>
        </p:txBody>
      </p:sp>
      <p:cxnSp>
        <p:nvCxnSpPr>
          <p:cNvPr id="658" name="Google Shape;658;p7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59" name="Google Shape;659;p7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60" name="Google Shape;660;p75"/>
          <p:cNvSpPr txBox="1"/>
          <p:nvPr/>
        </p:nvSpPr>
        <p:spPr>
          <a:xfrm>
            <a:off x="331900" y="660125"/>
            <a:ext cx="7170000" cy="26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Docker Image</a:t>
            </a:r>
            <a:r>
              <a:rPr lang="en" sz="1100">
                <a:latin typeface="Times New Roman"/>
                <a:ea typeface="Times New Roman"/>
                <a:cs typeface="Times New Roman"/>
                <a:sym typeface="Times New Roman"/>
              </a:rPr>
              <a:t> is an executable package of software that includes everything needed to run an application. This image informs how a container should instantiate, determining which software components will run and how. It </a:t>
            </a:r>
            <a:r>
              <a:rPr lang="en" sz="1100">
                <a:latin typeface="Times New Roman"/>
                <a:ea typeface="Times New Roman"/>
                <a:cs typeface="Times New Roman"/>
                <a:sym typeface="Times New Roman"/>
              </a:rPr>
              <a:t>contains</a:t>
            </a:r>
            <a:r>
              <a:rPr lang="en" sz="1100">
                <a:latin typeface="Times New Roman"/>
                <a:ea typeface="Times New Roman"/>
                <a:cs typeface="Times New Roman"/>
                <a:sym typeface="Times New Roman"/>
              </a:rPr>
              <a:t> application code with all the dependencies required to run the application.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a:t>
            </a:r>
            <a:r>
              <a:rPr lang="en" sz="1100">
                <a:latin typeface="Times New Roman"/>
                <a:ea typeface="Times New Roman"/>
                <a:cs typeface="Times New Roman"/>
                <a:sym typeface="Times New Roman"/>
              </a:rPr>
              <a:t> </a:t>
            </a:r>
            <a:r>
              <a:rPr b="1" lang="en" sz="1100">
                <a:latin typeface="Times New Roman"/>
                <a:ea typeface="Times New Roman"/>
                <a:cs typeface="Times New Roman"/>
                <a:sym typeface="Times New Roman"/>
              </a:rPr>
              <a:t>Docker image</a:t>
            </a:r>
            <a:r>
              <a:rPr lang="en" sz="1100">
                <a:latin typeface="Times New Roman"/>
                <a:ea typeface="Times New Roman"/>
                <a:cs typeface="Times New Roman"/>
                <a:sym typeface="Times New Roman"/>
              </a:rPr>
              <a:t> is a read-only template that contains a set of instructions for creating a container that can run on the Docker platform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100">
                <a:latin typeface="Times New Roman"/>
                <a:ea typeface="Times New Roman"/>
                <a:cs typeface="Times New Roman"/>
                <a:sym typeface="Times New Roman"/>
              </a:rPr>
              <a:t>A Docker</a:t>
            </a:r>
            <a:r>
              <a:rPr lang="en" sz="1100">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is an executable package</a:t>
            </a:r>
            <a:r>
              <a:rPr lang="en" sz="1100">
                <a:latin typeface="Times New Roman"/>
                <a:ea typeface="Times New Roman"/>
                <a:cs typeface="Times New Roman"/>
                <a:sym typeface="Times New Roman"/>
              </a:rPr>
              <a:t> that contains a set of instructions for creating a container that can run on the Docker platform. It provides a convenient way to package up applications and preconfigured server environments, which you can use for your own private use or share publicly with other Docker users</a:t>
            </a:r>
            <a:endParaRPr sz="1100">
              <a:latin typeface="Times New Roman"/>
              <a:ea typeface="Times New Roman"/>
              <a:cs typeface="Times New Roman"/>
              <a:sym typeface="Times New Roman"/>
            </a:endParaRPr>
          </a:p>
        </p:txBody>
      </p:sp>
      <p:pic>
        <p:nvPicPr>
          <p:cNvPr id="661" name="Google Shape;661;p75"/>
          <p:cNvPicPr preferRelativeResize="0"/>
          <p:nvPr/>
        </p:nvPicPr>
        <p:blipFill rotWithShape="1">
          <a:blip r:embed="rId4">
            <a:alphaModFix/>
          </a:blip>
          <a:srcRect b="0" l="9877" r="0" t="20729"/>
          <a:stretch/>
        </p:blipFill>
        <p:spPr>
          <a:xfrm>
            <a:off x="820333" y="3250437"/>
            <a:ext cx="4669392" cy="1638500"/>
          </a:xfrm>
          <a:prstGeom prst="rect">
            <a:avLst/>
          </a:prstGeom>
          <a:noFill/>
          <a:ln>
            <a:noFill/>
          </a:ln>
        </p:spPr>
      </p:pic>
      <p:pic>
        <p:nvPicPr>
          <p:cNvPr id="662" name="Google Shape;662;p75"/>
          <p:cNvPicPr preferRelativeResize="0"/>
          <p:nvPr/>
        </p:nvPicPr>
        <p:blipFill rotWithShape="1">
          <a:blip r:embed="rId5">
            <a:alphaModFix/>
          </a:blip>
          <a:srcRect b="0" l="0" r="6916" t="0"/>
          <a:stretch/>
        </p:blipFill>
        <p:spPr>
          <a:xfrm>
            <a:off x="7086500" y="3356000"/>
            <a:ext cx="1551900" cy="14273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68" name="Google Shape;668;p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container?</a:t>
            </a:r>
            <a:endParaRPr b="1" sz="1800">
              <a:solidFill>
                <a:srgbClr val="0B5394"/>
              </a:solidFill>
            </a:endParaRPr>
          </a:p>
        </p:txBody>
      </p:sp>
      <p:cxnSp>
        <p:nvCxnSpPr>
          <p:cNvPr id="669" name="Google Shape;669;p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70" name="Google Shape;670;p7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671" name="Google Shape;671;p76"/>
          <p:cNvSpPr txBox="1"/>
          <p:nvPr/>
        </p:nvSpPr>
        <p:spPr>
          <a:xfrm>
            <a:off x="400175" y="852050"/>
            <a:ext cx="71700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Image</a:t>
            </a:r>
            <a:r>
              <a:rPr lang="en" sz="1200">
                <a:latin typeface="Times New Roman"/>
                <a:ea typeface="Times New Roman"/>
                <a:cs typeface="Times New Roman"/>
                <a:sym typeface="Times New Roman"/>
              </a:rPr>
              <a:t>: It is an running instance of docker images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When we run an image, It create a container</a:t>
            </a:r>
            <a:endParaRPr sz="1200">
              <a:latin typeface="Times New Roman"/>
              <a:ea typeface="Times New Roman"/>
              <a:cs typeface="Times New Roman"/>
              <a:sym typeface="Times New Roman"/>
            </a:endParaRPr>
          </a:p>
        </p:txBody>
      </p:sp>
      <p:pic>
        <p:nvPicPr>
          <p:cNvPr id="672" name="Google Shape;672;p76"/>
          <p:cNvPicPr preferRelativeResize="0"/>
          <p:nvPr/>
        </p:nvPicPr>
        <p:blipFill rotWithShape="1">
          <a:blip r:embed="rId4">
            <a:alphaModFix/>
          </a:blip>
          <a:srcRect b="0" l="9877" r="0" t="20729"/>
          <a:stretch/>
        </p:blipFill>
        <p:spPr>
          <a:xfrm>
            <a:off x="400175" y="2511850"/>
            <a:ext cx="6013925" cy="2110325"/>
          </a:xfrm>
          <a:prstGeom prst="rect">
            <a:avLst/>
          </a:prstGeom>
          <a:noFill/>
          <a:ln>
            <a:noFill/>
          </a:ln>
        </p:spPr>
      </p:pic>
      <p:pic>
        <p:nvPicPr>
          <p:cNvPr id="673" name="Google Shape;673;p76"/>
          <p:cNvPicPr preferRelativeResize="0"/>
          <p:nvPr/>
        </p:nvPicPr>
        <p:blipFill rotWithShape="1">
          <a:blip r:embed="rId5">
            <a:alphaModFix/>
          </a:blip>
          <a:srcRect b="0" l="0" r="6916" t="0"/>
          <a:stretch/>
        </p:blipFill>
        <p:spPr>
          <a:xfrm>
            <a:off x="6674875" y="2773825"/>
            <a:ext cx="2009600" cy="1848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679" name="Google Shape;679;p7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Host?</a:t>
            </a:r>
            <a:endParaRPr b="1" sz="1800">
              <a:solidFill>
                <a:srgbClr val="0B5394"/>
              </a:solidFill>
            </a:endParaRPr>
          </a:p>
        </p:txBody>
      </p:sp>
      <p:cxnSp>
        <p:nvCxnSpPr>
          <p:cNvPr id="680" name="Google Shape;680;p7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81" name="Google Shape;681;p7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82" name="Google Shape;682;p77"/>
          <p:cNvPicPr preferRelativeResize="0"/>
          <p:nvPr/>
        </p:nvPicPr>
        <p:blipFill>
          <a:blip r:embed="rId4">
            <a:alphaModFix/>
          </a:blip>
          <a:stretch>
            <a:fillRect/>
          </a:stretch>
        </p:blipFill>
        <p:spPr>
          <a:xfrm>
            <a:off x="2874150" y="1883278"/>
            <a:ext cx="5672199" cy="2962575"/>
          </a:xfrm>
          <a:prstGeom prst="rect">
            <a:avLst/>
          </a:prstGeom>
          <a:noFill/>
          <a:ln>
            <a:noFill/>
          </a:ln>
        </p:spPr>
      </p:pic>
      <p:sp>
        <p:nvSpPr>
          <p:cNvPr id="683" name="Google Shape;683;p77"/>
          <p:cNvSpPr txBox="1"/>
          <p:nvPr/>
        </p:nvSpPr>
        <p:spPr>
          <a:xfrm>
            <a:off x="244150" y="951850"/>
            <a:ext cx="71700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host</a:t>
            </a:r>
            <a:r>
              <a:rPr lang="en" sz="1200">
                <a:latin typeface="Times New Roman"/>
                <a:ea typeface="Times New Roman"/>
                <a:cs typeface="Times New Roman"/>
                <a:sym typeface="Times New Roman"/>
              </a:rPr>
              <a:t> is a physical or virtual server on which the core component of Docker runs, the Docker engine</a:t>
            </a:r>
            <a:endParaRPr sz="1200">
              <a:latin typeface="Times New Roman"/>
              <a:ea typeface="Times New Roman"/>
              <a:cs typeface="Times New Roman"/>
              <a:sym typeface="Times New Roman"/>
            </a:endParaRPr>
          </a:p>
        </p:txBody>
      </p:sp>
      <p:pic>
        <p:nvPicPr>
          <p:cNvPr id="684" name="Google Shape;684;p77"/>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690" name="Google Shape;690;p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91" name="Google Shape;691;p78"/>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692" name="Google Shape;692;p78"/>
          <p:cNvPicPr preferRelativeResize="0"/>
          <p:nvPr/>
        </p:nvPicPr>
        <p:blipFill>
          <a:blip r:embed="rId4">
            <a:alphaModFix/>
          </a:blip>
          <a:stretch>
            <a:fillRect/>
          </a:stretch>
        </p:blipFill>
        <p:spPr>
          <a:xfrm>
            <a:off x="3534350" y="2149275"/>
            <a:ext cx="5030612" cy="2627474"/>
          </a:xfrm>
          <a:prstGeom prst="rect">
            <a:avLst/>
          </a:prstGeom>
          <a:noFill/>
          <a:ln>
            <a:noFill/>
          </a:ln>
        </p:spPr>
      </p:pic>
      <p:sp>
        <p:nvSpPr>
          <p:cNvPr id="693" name="Google Shape;693;p78"/>
          <p:cNvSpPr txBox="1"/>
          <p:nvPr/>
        </p:nvSpPr>
        <p:spPr>
          <a:xfrm>
            <a:off x="244150" y="571550"/>
            <a:ext cx="71700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daemon</a:t>
            </a:r>
            <a:r>
              <a:rPr lang="en" sz="1200">
                <a:latin typeface="Times New Roman"/>
                <a:ea typeface="Times New Roman"/>
                <a:cs typeface="Times New Roman"/>
                <a:sym typeface="Times New Roman"/>
              </a:rPr>
              <a:t> ( dockerd ) listens for Docker API requests and manages Docker objects such as images, containers, networks, and volumes.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daemon</a:t>
            </a:r>
            <a:r>
              <a:rPr lang="en" sz="1200">
                <a:latin typeface="Times New Roman"/>
                <a:ea typeface="Times New Roman"/>
                <a:cs typeface="Times New Roman"/>
                <a:sym typeface="Times New Roman"/>
              </a:rPr>
              <a:t> is a service that runs on your host operating system. It currently only runs on Linux because it depends on a number of Linux kernel features, but there are a few ways to run Docker on MacOS and Windows too.</a:t>
            </a:r>
            <a:endParaRPr sz="1200">
              <a:latin typeface="Times New Roman"/>
              <a:ea typeface="Times New Roman"/>
              <a:cs typeface="Times New Roman"/>
              <a:sym typeface="Times New Roman"/>
            </a:endParaRPr>
          </a:p>
        </p:txBody>
      </p:sp>
      <p:sp>
        <p:nvSpPr>
          <p:cNvPr id="694" name="Google Shape;694;p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Daemon?</a:t>
            </a:r>
            <a:endParaRPr b="1" sz="1800">
              <a:solidFill>
                <a:srgbClr val="0B5394"/>
              </a:solidFill>
            </a:endParaRPr>
          </a:p>
        </p:txBody>
      </p:sp>
      <p:pic>
        <p:nvPicPr>
          <p:cNvPr id="695" name="Google Shape;695;p78"/>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cxnSp>
        <p:nvCxnSpPr>
          <p:cNvPr id="701" name="Google Shape;701;p7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02" name="Google Shape;702;p7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pic>
        <p:nvPicPr>
          <p:cNvPr id="703" name="Google Shape;703;p79"/>
          <p:cNvPicPr preferRelativeResize="0"/>
          <p:nvPr/>
        </p:nvPicPr>
        <p:blipFill>
          <a:blip r:embed="rId4">
            <a:alphaModFix/>
          </a:blip>
          <a:stretch>
            <a:fillRect/>
          </a:stretch>
        </p:blipFill>
        <p:spPr>
          <a:xfrm>
            <a:off x="3534350" y="2149275"/>
            <a:ext cx="5030612" cy="2627474"/>
          </a:xfrm>
          <a:prstGeom prst="rect">
            <a:avLst/>
          </a:prstGeom>
          <a:noFill/>
          <a:ln>
            <a:noFill/>
          </a:ln>
        </p:spPr>
      </p:pic>
      <p:sp>
        <p:nvSpPr>
          <p:cNvPr id="704" name="Google Shape;704;p79"/>
          <p:cNvSpPr txBox="1"/>
          <p:nvPr/>
        </p:nvSpPr>
        <p:spPr>
          <a:xfrm>
            <a:off x="244150" y="740450"/>
            <a:ext cx="7170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The </a:t>
            </a:r>
            <a:r>
              <a:rPr b="1" lang="en" sz="1200">
                <a:latin typeface="Times New Roman"/>
                <a:ea typeface="Times New Roman"/>
                <a:cs typeface="Times New Roman"/>
                <a:sym typeface="Times New Roman"/>
              </a:rPr>
              <a:t>Docker Client</a:t>
            </a:r>
            <a:r>
              <a:rPr lang="en" sz="1200">
                <a:latin typeface="Times New Roman"/>
                <a:ea typeface="Times New Roman"/>
                <a:cs typeface="Times New Roman"/>
                <a:sym typeface="Times New Roman"/>
              </a:rPr>
              <a:t>  is where we’re running various Docker commands. The client could be installed on your laptop running Windows, MacOS or a server running Linux, it doesn’t matter</a:t>
            </a:r>
            <a:endParaRPr sz="1200">
              <a:latin typeface="Times New Roman"/>
              <a:ea typeface="Times New Roman"/>
              <a:cs typeface="Times New Roman"/>
              <a:sym typeface="Times New Roman"/>
            </a:endParaRPr>
          </a:p>
        </p:txBody>
      </p:sp>
      <p:sp>
        <p:nvSpPr>
          <p:cNvPr id="705" name="Google Shape;705;p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Client?</a:t>
            </a:r>
            <a:endParaRPr b="1" sz="1800">
              <a:solidFill>
                <a:srgbClr val="0B5394"/>
              </a:solidFill>
            </a:endParaRPr>
          </a:p>
        </p:txBody>
      </p:sp>
      <p:pic>
        <p:nvPicPr>
          <p:cNvPr id="706" name="Google Shape;706;p79"/>
          <p:cNvPicPr preferRelativeResize="0"/>
          <p:nvPr/>
        </p:nvPicPr>
        <p:blipFill>
          <a:blip r:embed="rId5">
            <a:alphaModFix/>
          </a:blip>
          <a:stretch>
            <a:fillRect/>
          </a:stretch>
        </p:blipFill>
        <p:spPr>
          <a:xfrm>
            <a:off x="285825" y="2373200"/>
            <a:ext cx="2348074" cy="23480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12" name="Google Shape;712;p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Machine?</a:t>
            </a:r>
            <a:endParaRPr b="1" sz="1800">
              <a:solidFill>
                <a:srgbClr val="0B5394"/>
              </a:solidFill>
            </a:endParaRPr>
          </a:p>
        </p:txBody>
      </p:sp>
      <p:cxnSp>
        <p:nvCxnSpPr>
          <p:cNvPr id="713" name="Google Shape;713;p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14" name="Google Shape;714;p80"/>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15" name="Google Shape;715;p80"/>
          <p:cNvSpPr txBox="1"/>
          <p:nvPr/>
        </p:nvSpPr>
        <p:spPr>
          <a:xfrm>
            <a:off x="244150" y="740450"/>
            <a:ext cx="62283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Machine</a:t>
            </a:r>
            <a:r>
              <a:rPr lang="en" sz="1200">
                <a:latin typeface="Times New Roman"/>
                <a:ea typeface="Times New Roman"/>
                <a:cs typeface="Times New Roman"/>
                <a:sym typeface="Times New Roman"/>
              </a:rPr>
              <a:t> is a tool that lets you install Docker Engine on virtual hosts, and manage the hosts with docker-machine commands. You can use Machine to create Docker hosts on your local Mac or Windows box</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It is use to create docker host</a:t>
            </a:r>
            <a:endParaRPr sz="1200">
              <a:latin typeface="Times New Roman"/>
              <a:ea typeface="Times New Roman"/>
              <a:cs typeface="Times New Roman"/>
              <a:sym typeface="Times New Roman"/>
            </a:endParaRPr>
          </a:p>
        </p:txBody>
      </p:sp>
      <p:pic>
        <p:nvPicPr>
          <p:cNvPr id="716" name="Google Shape;716;p80"/>
          <p:cNvPicPr preferRelativeResize="0"/>
          <p:nvPr/>
        </p:nvPicPr>
        <p:blipFill>
          <a:blip r:embed="rId4">
            <a:alphaModFix/>
          </a:blip>
          <a:stretch>
            <a:fillRect/>
          </a:stretch>
        </p:blipFill>
        <p:spPr>
          <a:xfrm>
            <a:off x="4571997" y="1622300"/>
            <a:ext cx="4212899" cy="3107801"/>
          </a:xfrm>
          <a:prstGeom prst="rect">
            <a:avLst/>
          </a:prstGeom>
          <a:noFill/>
          <a:ln>
            <a:noFill/>
          </a:ln>
        </p:spPr>
      </p:pic>
      <p:pic>
        <p:nvPicPr>
          <p:cNvPr id="717" name="Google Shape;717;p80"/>
          <p:cNvPicPr preferRelativeResize="0"/>
          <p:nvPr/>
        </p:nvPicPr>
        <p:blipFill>
          <a:blip r:embed="rId5">
            <a:alphaModFix/>
          </a:blip>
          <a:stretch>
            <a:fillRect/>
          </a:stretch>
        </p:blipFill>
        <p:spPr>
          <a:xfrm>
            <a:off x="488075" y="2386850"/>
            <a:ext cx="4083925" cy="2409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23" name="Google Shape;723;p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Desktop?</a:t>
            </a:r>
            <a:endParaRPr b="1" sz="1800">
              <a:solidFill>
                <a:srgbClr val="0B5394"/>
              </a:solidFill>
            </a:endParaRPr>
          </a:p>
        </p:txBody>
      </p:sp>
      <p:cxnSp>
        <p:nvCxnSpPr>
          <p:cNvPr id="724" name="Google Shape;724;p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25" name="Google Shape;725;p81"/>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26" name="Google Shape;726;p81"/>
          <p:cNvSpPr txBox="1"/>
          <p:nvPr/>
        </p:nvSpPr>
        <p:spPr>
          <a:xfrm>
            <a:off x="244150" y="740450"/>
            <a:ext cx="62283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Desktop</a:t>
            </a:r>
            <a:r>
              <a:rPr lang="en" sz="1200">
                <a:latin typeface="Times New Roman"/>
                <a:ea typeface="Times New Roman"/>
                <a:cs typeface="Times New Roman"/>
                <a:sym typeface="Times New Roman"/>
              </a:rPr>
              <a:t> is a one-click-install application for your Mac, Linux, or Windows environment that enables you to build and share containerized applications and microservices</a:t>
            </a:r>
            <a:endParaRPr sz="1200">
              <a:latin typeface="Times New Roman"/>
              <a:ea typeface="Times New Roman"/>
              <a:cs typeface="Times New Roman"/>
              <a:sym typeface="Times New Roman"/>
            </a:endParaRPr>
          </a:p>
        </p:txBody>
      </p:sp>
      <p:pic>
        <p:nvPicPr>
          <p:cNvPr id="727" name="Google Shape;727;p81"/>
          <p:cNvPicPr preferRelativeResize="0"/>
          <p:nvPr/>
        </p:nvPicPr>
        <p:blipFill>
          <a:blip r:embed="rId4">
            <a:alphaModFix/>
          </a:blip>
          <a:stretch>
            <a:fillRect/>
          </a:stretch>
        </p:blipFill>
        <p:spPr>
          <a:xfrm>
            <a:off x="1827825" y="1555850"/>
            <a:ext cx="5310524" cy="33305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33" name="Google Shape;733;p8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a:t>
            </a:r>
            <a:r>
              <a:rPr b="1" lang="en" sz="1800">
                <a:solidFill>
                  <a:srgbClr val="0B5394"/>
                </a:solidFill>
                <a:latin typeface="Roboto"/>
                <a:ea typeface="Roboto"/>
                <a:cs typeface="Roboto"/>
                <a:sym typeface="Roboto"/>
              </a:rPr>
              <a:t>Registry</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734" name="Google Shape;734;p8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35" name="Google Shape;735;p82"/>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36" name="Google Shape;736;p82"/>
          <p:cNvSpPr txBox="1"/>
          <p:nvPr/>
        </p:nvSpPr>
        <p:spPr>
          <a:xfrm>
            <a:off x="244150" y="740450"/>
            <a:ext cx="6228300" cy="923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registry</a:t>
            </a:r>
            <a:r>
              <a:rPr lang="en" sz="1200">
                <a:latin typeface="Times New Roman"/>
                <a:ea typeface="Times New Roman"/>
                <a:cs typeface="Times New Roman"/>
                <a:sym typeface="Times New Roman"/>
              </a:rPr>
              <a:t> is a storage and distribution system for storing Docker images. The same image might have multiple different versions, identified by their tags. A Docker registry is organized into Docker repositories , where a repository holds all the versions of a specific image</a:t>
            </a:r>
            <a:endParaRPr sz="1200">
              <a:latin typeface="Times New Roman"/>
              <a:ea typeface="Times New Roman"/>
              <a:cs typeface="Times New Roman"/>
              <a:sym typeface="Times New Roman"/>
            </a:endParaRPr>
          </a:p>
        </p:txBody>
      </p:sp>
      <p:pic>
        <p:nvPicPr>
          <p:cNvPr id="737" name="Google Shape;737;p82"/>
          <p:cNvPicPr preferRelativeResize="0"/>
          <p:nvPr/>
        </p:nvPicPr>
        <p:blipFill>
          <a:blip r:embed="rId4">
            <a:alphaModFix/>
          </a:blip>
          <a:stretch>
            <a:fillRect/>
          </a:stretch>
        </p:blipFill>
        <p:spPr>
          <a:xfrm>
            <a:off x="664913" y="1832750"/>
            <a:ext cx="7096125" cy="2857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22" name="Google Shape;122;p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Pros</a:t>
            </a:r>
            <a:r>
              <a:rPr b="1" lang="en" sz="1800">
                <a:solidFill>
                  <a:srgbClr val="0B5394"/>
                </a:solidFill>
                <a:latin typeface="Roboto"/>
                <a:ea typeface="Roboto"/>
                <a:cs typeface="Roboto"/>
                <a:sym typeface="Roboto"/>
              </a:rPr>
              <a:t> Traditional Deployment</a:t>
            </a:r>
            <a:endParaRPr b="1" sz="1800">
              <a:solidFill>
                <a:srgbClr val="0B5394"/>
              </a:solidFill>
            </a:endParaRPr>
          </a:p>
        </p:txBody>
      </p:sp>
      <p:cxnSp>
        <p:nvCxnSpPr>
          <p:cNvPr id="123" name="Google Shape;123;p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24" name="Google Shape;124;p20"/>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25" name="Google Shape;125;p20"/>
          <p:cNvSpPr txBox="1"/>
          <p:nvPr/>
        </p:nvSpPr>
        <p:spPr>
          <a:xfrm>
            <a:off x="257625" y="3932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avoid a </a:t>
            </a:r>
            <a:r>
              <a:rPr b="1" lang="en" sz="1200">
                <a:latin typeface="Times New Roman"/>
                <a:ea typeface="Times New Roman"/>
                <a:cs typeface="Times New Roman"/>
                <a:sym typeface="Times New Roman"/>
              </a:rPr>
              <a:t>single point of </a:t>
            </a:r>
            <a:r>
              <a:rPr b="1" lang="en" sz="1200">
                <a:latin typeface="Times New Roman"/>
                <a:ea typeface="Times New Roman"/>
                <a:cs typeface="Times New Roman"/>
                <a:sym typeface="Times New Roman"/>
              </a:rPr>
              <a:t>failure</a:t>
            </a:r>
            <a:r>
              <a:rPr lang="en" sz="1200">
                <a:latin typeface="Times New Roman"/>
                <a:ea typeface="Times New Roman"/>
                <a:cs typeface="Times New Roman"/>
                <a:sym typeface="Times New Roman"/>
              </a:rPr>
              <a:t> because each application is install in it own physical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do not have multiple applications install on the same server</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might enhance the performance and security of the application because each application has it own servers and physical hardware</a:t>
            </a:r>
            <a:endParaRPr sz="1200">
              <a:latin typeface="Times New Roman"/>
              <a:ea typeface="Times New Roman"/>
              <a:cs typeface="Times New Roman"/>
              <a:sym typeface="Times New Roman"/>
            </a:endParaRPr>
          </a:p>
        </p:txBody>
      </p:sp>
      <p:pic>
        <p:nvPicPr>
          <p:cNvPr descr="Logo&#10;&#10;Description automatically generated" id="126" name="Google Shape;126;p20"/>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43" name="Google Shape;743;p8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Swarm?</a:t>
            </a:r>
            <a:endParaRPr b="1" sz="1800">
              <a:solidFill>
                <a:srgbClr val="0B5394"/>
              </a:solidFill>
            </a:endParaRPr>
          </a:p>
        </p:txBody>
      </p:sp>
      <p:cxnSp>
        <p:nvCxnSpPr>
          <p:cNvPr id="744" name="Google Shape;744;p8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45" name="Google Shape;745;p83"/>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46" name="Google Shape;746;p83"/>
          <p:cNvSpPr txBox="1"/>
          <p:nvPr/>
        </p:nvSpPr>
        <p:spPr>
          <a:xfrm>
            <a:off x="451425" y="1039850"/>
            <a:ext cx="20136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 Swarm </a:t>
            </a:r>
            <a:r>
              <a:rPr lang="en" sz="1200">
                <a:latin typeface="Times New Roman"/>
                <a:ea typeface="Times New Roman"/>
                <a:cs typeface="Times New Roman"/>
                <a:sym typeface="Times New Roman"/>
              </a:rPr>
              <a:t>is a group of either physical or virtual machines that are running the Docker application and that have been configured to join together in a cluster. The activities of the cluster are controlled by a swarm manager, and machines that have joined the cluster are referred to as nodes</a:t>
            </a:r>
            <a:endParaRPr sz="1200">
              <a:latin typeface="Times New Roman"/>
              <a:ea typeface="Times New Roman"/>
              <a:cs typeface="Times New Roman"/>
              <a:sym typeface="Times New Roman"/>
            </a:endParaRPr>
          </a:p>
        </p:txBody>
      </p:sp>
      <p:pic>
        <p:nvPicPr>
          <p:cNvPr id="747" name="Google Shape;747;p83"/>
          <p:cNvPicPr preferRelativeResize="0"/>
          <p:nvPr/>
        </p:nvPicPr>
        <p:blipFill>
          <a:blip r:embed="rId4">
            <a:alphaModFix/>
          </a:blip>
          <a:stretch>
            <a:fillRect/>
          </a:stretch>
        </p:blipFill>
        <p:spPr>
          <a:xfrm>
            <a:off x="2765225" y="829025"/>
            <a:ext cx="5653312" cy="40688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53" name="Google Shape;753;p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Docker Compose?</a:t>
            </a:r>
            <a:endParaRPr b="1" sz="1800">
              <a:solidFill>
                <a:srgbClr val="0B5394"/>
              </a:solidFill>
            </a:endParaRPr>
          </a:p>
        </p:txBody>
      </p:sp>
      <p:cxnSp>
        <p:nvCxnSpPr>
          <p:cNvPr id="754" name="Google Shape;754;p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55" name="Google Shape;755;p84"/>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56" name="Google Shape;756;p84"/>
          <p:cNvSpPr txBox="1"/>
          <p:nvPr/>
        </p:nvSpPr>
        <p:spPr>
          <a:xfrm>
            <a:off x="244150" y="740450"/>
            <a:ext cx="46698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Docker Compose</a:t>
            </a:r>
            <a:r>
              <a:rPr lang="en" sz="1200">
                <a:latin typeface="Times New Roman"/>
                <a:ea typeface="Times New Roman"/>
                <a:cs typeface="Times New Roman"/>
                <a:sym typeface="Times New Roman"/>
              </a:rPr>
              <a:t> is a tool for running multi-container applications on Docker defined using the Compose file format. A Compose file is used to define how one or more containers that make up your application are configured.</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We can run a </a:t>
            </a:r>
            <a:r>
              <a:rPr lang="en" sz="1200">
                <a:solidFill>
                  <a:schemeClr val="dk1"/>
                </a:solidFill>
                <a:latin typeface="Times New Roman"/>
                <a:ea typeface="Times New Roman"/>
                <a:cs typeface="Times New Roman"/>
                <a:sym typeface="Times New Roman"/>
              </a:rPr>
              <a:t>Compose file in docker swarm and in docker single host</a:t>
            </a:r>
            <a:endParaRPr sz="1200">
              <a:latin typeface="Times New Roman"/>
              <a:ea typeface="Times New Roman"/>
              <a:cs typeface="Times New Roman"/>
              <a:sym typeface="Times New Roman"/>
            </a:endParaRPr>
          </a:p>
        </p:txBody>
      </p:sp>
      <p:pic>
        <p:nvPicPr>
          <p:cNvPr id="757" name="Google Shape;757;p84"/>
          <p:cNvPicPr preferRelativeResize="0"/>
          <p:nvPr/>
        </p:nvPicPr>
        <p:blipFill>
          <a:blip r:embed="rId4">
            <a:alphaModFix/>
          </a:blip>
          <a:stretch>
            <a:fillRect/>
          </a:stretch>
        </p:blipFill>
        <p:spPr>
          <a:xfrm>
            <a:off x="5602500" y="985100"/>
            <a:ext cx="3134500" cy="3953599"/>
          </a:xfrm>
          <a:prstGeom prst="rect">
            <a:avLst/>
          </a:prstGeom>
          <a:noFill/>
          <a:ln cap="flat" cmpd="sng" w="9525">
            <a:solidFill>
              <a:srgbClr val="171717"/>
            </a:solidFill>
            <a:prstDash val="solid"/>
            <a:round/>
            <a:headEnd len="sm" w="sm" type="none"/>
            <a:tailEnd len="sm" w="sm" type="none"/>
          </a:ln>
        </p:spPr>
      </p:pic>
      <p:pic>
        <p:nvPicPr>
          <p:cNvPr id="758" name="Google Shape;758;p84"/>
          <p:cNvPicPr preferRelativeResize="0"/>
          <p:nvPr/>
        </p:nvPicPr>
        <p:blipFill>
          <a:blip r:embed="rId5">
            <a:alphaModFix/>
          </a:blip>
          <a:stretch>
            <a:fillRect/>
          </a:stretch>
        </p:blipFill>
        <p:spPr>
          <a:xfrm>
            <a:off x="2815900" y="3147525"/>
            <a:ext cx="2572722" cy="1230775"/>
          </a:xfrm>
          <a:prstGeom prst="rect">
            <a:avLst/>
          </a:prstGeom>
          <a:noFill/>
          <a:ln>
            <a:noFill/>
          </a:ln>
        </p:spPr>
      </p:pic>
      <p:pic>
        <p:nvPicPr>
          <p:cNvPr id="759" name="Google Shape;759;p84"/>
          <p:cNvPicPr preferRelativeResize="0"/>
          <p:nvPr/>
        </p:nvPicPr>
        <p:blipFill rotWithShape="1">
          <a:blip r:embed="rId6">
            <a:alphaModFix/>
          </a:blip>
          <a:srcRect b="11711" l="5289" r="9123" t="17053"/>
          <a:stretch/>
        </p:blipFill>
        <p:spPr>
          <a:xfrm>
            <a:off x="331900" y="3200720"/>
            <a:ext cx="2401501" cy="112438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65" name="Google Shape;765;p8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Container Orchestration?</a:t>
            </a:r>
            <a:endParaRPr b="1" sz="1800">
              <a:solidFill>
                <a:srgbClr val="0B5394"/>
              </a:solidFill>
            </a:endParaRPr>
          </a:p>
        </p:txBody>
      </p:sp>
      <p:cxnSp>
        <p:nvCxnSpPr>
          <p:cNvPr id="766" name="Google Shape;766;p8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67" name="Google Shape;767;p85"/>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68" name="Google Shape;768;p85"/>
          <p:cNvSpPr txBox="1"/>
          <p:nvPr/>
        </p:nvSpPr>
        <p:spPr>
          <a:xfrm>
            <a:off x="244150" y="740450"/>
            <a:ext cx="52149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Container orchestration is a process that automates the deployment, management, scaling, networking, and availability of container-based applications. Also, it helps in monitoring the cluster and allow containers to communicate with one another.</a:t>
            </a:r>
            <a:endParaRPr sz="1200">
              <a:latin typeface="Times New Roman"/>
              <a:ea typeface="Times New Roman"/>
              <a:cs typeface="Times New Roman"/>
              <a:sym typeface="Times New Roman"/>
            </a:endParaRPr>
          </a:p>
        </p:txBody>
      </p:sp>
      <p:pic>
        <p:nvPicPr>
          <p:cNvPr id="769" name="Google Shape;769;p85"/>
          <p:cNvPicPr preferRelativeResize="0"/>
          <p:nvPr/>
        </p:nvPicPr>
        <p:blipFill>
          <a:blip r:embed="rId4">
            <a:alphaModFix/>
          </a:blip>
          <a:stretch>
            <a:fillRect/>
          </a:stretch>
        </p:blipFill>
        <p:spPr>
          <a:xfrm>
            <a:off x="331900" y="2646850"/>
            <a:ext cx="8490374" cy="1857075"/>
          </a:xfrm>
          <a:prstGeom prst="rect">
            <a:avLst/>
          </a:prstGeom>
          <a:noFill/>
          <a:ln>
            <a:noFill/>
          </a:ln>
        </p:spPr>
      </p:pic>
      <p:pic>
        <p:nvPicPr>
          <p:cNvPr id="770" name="Google Shape;770;p85"/>
          <p:cNvPicPr preferRelativeResize="0"/>
          <p:nvPr/>
        </p:nvPicPr>
        <p:blipFill>
          <a:blip r:embed="rId5">
            <a:alphaModFix/>
          </a:blip>
          <a:stretch>
            <a:fillRect/>
          </a:stretch>
        </p:blipFill>
        <p:spPr>
          <a:xfrm>
            <a:off x="7215100" y="1073625"/>
            <a:ext cx="1113500" cy="1224225"/>
          </a:xfrm>
          <a:prstGeom prst="rect">
            <a:avLst/>
          </a:prstGeom>
          <a:noFill/>
          <a:ln>
            <a:noFill/>
          </a:ln>
        </p:spPr>
      </p:pic>
      <p:pic>
        <p:nvPicPr>
          <p:cNvPr id="771" name="Google Shape;771;p85"/>
          <p:cNvPicPr preferRelativeResize="0"/>
          <p:nvPr/>
        </p:nvPicPr>
        <p:blipFill>
          <a:blip r:embed="rId6">
            <a:alphaModFix/>
          </a:blip>
          <a:stretch>
            <a:fillRect/>
          </a:stretch>
        </p:blipFill>
        <p:spPr>
          <a:xfrm>
            <a:off x="5533850" y="1188800"/>
            <a:ext cx="1113500" cy="1251218"/>
          </a:xfrm>
          <a:prstGeom prst="rect">
            <a:avLst/>
          </a:prstGeom>
          <a:noFill/>
          <a:ln>
            <a:noFill/>
          </a:ln>
        </p:spPr>
      </p:pic>
      <p:pic>
        <p:nvPicPr>
          <p:cNvPr id="772" name="Google Shape;772;p85"/>
          <p:cNvPicPr preferRelativeResize="0"/>
          <p:nvPr/>
        </p:nvPicPr>
        <p:blipFill>
          <a:blip r:embed="rId7">
            <a:alphaModFix/>
          </a:blip>
          <a:stretch>
            <a:fillRect/>
          </a:stretch>
        </p:blipFill>
        <p:spPr>
          <a:xfrm>
            <a:off x="3821925" y="1703150"/>
            <a:ext cx="1297700" cy="1134786"/>
          </a:xfrm>
          <a:prstGeom prst="rect">
            <a:avLst/>
          </a:prstGeom>
          <a:noFill/>
          <a:ln>
            <a:noFill/>
          </a:ln>
        </p:spPr>
      </p:pic>
      <p:pic>
        <p:nvPicPr>
          <p:cNvPr id="773" name="Google Shape;773;p85"/>
          <p:cNvPicPr preferRelativeResize="0"/>
          <p:nvPr/>
        </p:nvPicPr>
        <p:blipFill>
          <a:blip r:embed="rId8">
            <a:alphaModFix/>
          </a:blip>
          <a:stretch>
            <a:fillRect/>
          </a:stretch>
        </p:blipFill>
        <p:spPr>
          <a:xfrm>
            <a:off x="1350000" y="1829550"/>
            <a:ext cx="1596550" cy="882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8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79" name="Google Shape;779;p8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a:t>
            </a:r>
            <a:r>
              <a:rPr b="1" lang="en" sz="1800">
                <a:solidFill>
                  <a:srgbClr val="0B5394"/>
                </a:solidFill>
                <a:latin typeface="Roboto"/>
                <a:ea typeface="Roboto"/>
                <a:cs typeface="Roboto"/>
                <a:sym typeface="Roboto"/>
              </a:rPr>
              <a:t>Dockerfile</a:t>
            </a:r>
            <a:r>
              <a:rPr b="1" lang="en" sz="1800">
                <a:solidFill>
                  <a:srgbClr val="0B5394"/>
                </a:solidFill>
                <a:latin typeface="Roboto"/>
                <a:ea typeface="Roboto"/>
                <a:cs typeface="Roboto"/>
                <a:sym typeface="Roboto"/>
              </a:rPr>
              <a:t>?</a:t>
            </a:r>
            <a:endParaRPr b="1" sz="1800">
              <a:solidFill>
                <a:srgbClr val="0B5394"/>
              </a:solidFill>
            </a:endParaRPr>
          </a:p>
        </p:txBody>
      </p:sp>
      <p:cxnSp>
        <p:nvCxnSpPr>
          <p:cNvPr id="780" name="Google Shape;780;p8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81" name="Google Shape;781;p86"/>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82" name="Google Shape;782;p86"/>
          <p:cNvSpPr txBox="1"/>
          <p:nvPr/>
        </p:nvSpPr>
        <p:spPr>
          <a:xfrm>
            <a:off x="244150" y="740450"/>
            <a:ext cx="46698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A Dockerfile</a:t>
            </a:r>
            <a:r>
              <a:rPr lang="en" sz="1200">
                <a:latin typeface="Times New Roman"/>
                <a:ea typeface="Times New Roman"/>
                <a:cs typeface="Times New Roman"/>
                <a:sym typeface="Times New Roman"/>
              </a:rPr>
              <a:t> is a text file that carry out all the instructions to build a custom image</a:t>
            </a:r>
            <a:endParaRPr sz="1200">
              <a:latin typeface="Times New Roman"/>
              <a:ea typeface="Times New Roman"/>
              <a:cs typeface="Times New Roman"/>
              <a:sym typeface="Times New Roman"/>
            </a:endParaRPr>
          </a:p>
        </p:txBody>
      </p:sp>
      <p:pic>
        <p:nvPicPr>
          <p:cNvPr id="783" name="Google Shape;783;p86"/>
          <p:cNvPicPr preferRelativeResize="0"/>
          <p:nvPr/>
        </p:nvPicPr>
        <p:blipFill>
          <a:blip r:embed="rId4">
            <a:alphaModFix/>
          </a:blip>
          <a:stretch>
            <a:fillRect/>
          </a:stretch>
        </p:blipFill>
        <p:spPr>
          <a:xfrm>
            <a:off x="331900" y="1555850"/>
            <a:ext cx="5195218" cy="3219101"/>
          </a:xfrm>
          <a:prstGeom prst="rect">
            <a:avLst/>
          </a:prstGeom>
          <a:noFill/>
          <a:ln>
            <a:noFill/>
          </a:ln>
        </p:spPr>
      </p:pic>
      <p:pic>
        <p:nvPicPr>
          <p:cNvPr id="784" name="Google Shape;784;p86"/>
          <p:cNvPicPr preferRelativeResize="0"/>
          <p:nvPr/>
        </p:nvPicPr>
        <p:blipFill>
          <a:blip r:embed="rId5">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790" name="Google Shape;790;p8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Base Image?</a:t>
            </a:r>
            <a:endParaRPr b="1" sz="1800">
              <a:solidFill>
                <a:srgbClr val="0B5394"/>
              </a:solidFill>
            </a:endParaRPr>
          </a:p>
        </p:txBody>
      </p:sp>
      <p:cxnSp>
        <p:nvCxnSpPr>
          <p:cNvPr id="791" name="Google Shape;791;p8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92" name="Google Shape;792;p87"/>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793" name="Google Shape;793;p87"/>
          <p:cNvSpPr txBox="1"/>
          <p:nvPr/>
        </p:nvSpPr>
        <p:spPr>
          <a:xfrm>
            <a:off x="293525" y="725100"/>
            <a:ext cx="51270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The base image</a:t>
            </a:r>
            <a:r>
              <a:rPr lang="en" sz="1200">
                <a:latin typeface="Times New Roman"/>
                <a:ea typeface="Times New Roman"/>
                <a:cs typeface="Times New Roman"/>
                <a:sym typeface="Times New Roman"/>
              </a:rPr>
              <a:t> is the starting point for most container-based development workflows. Most base images are basic or minimal Linux distributions: Debian, Ubuntu, Redhat, Centos, or Alpine. Developers usually consume these images directly from Docker Hub, or other sources</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In simple terms, a base image is an empty first layer, which allows you to build your Docker images from scratch</a:t>
            </a:r>
            <a:endParaRPr sz="1200">
              <a:latin typeface="Times New Roman"/>
              <a:ea typeface="Times New Roman"/>
              <a:cs typeface="Times New Roman"/>
              <a:sym typeface="Times New Roman"/>
            </a:endParaRPr>
          </a:p>
        </p:txBody>
      </p:sp>
      <p:pic>
        <p:nvPicPr>
          <p:cNvPr id="794" name="Google Shape;794;p87"/>
          <p:cNvPicPr preferRelativeResize="0"/>
          <p:nvPr/>
        </p:nvPicPr>
        <p:blipFill>
          <a:blip r:embed="rId4">
            <a:alphaModFix/>
          </a:blip>
          <a:stretch>
            <a:fillRect/>
          </a:stretch>
        </p:blipFill>
        <p:spPr>
          <a:xfrm>
            <a:off x="5652850" y="1468050"/>
            <a:ext cx="3145575" cy="3273150"/>
          </a:xfrm>
          <a:prstGeom prst="rect">
            <a:avLst/>
          </a:prstGeom>
          <a:noFill/>
          <a:ln cap="flat" cmpd="sng" w="9525">
            <a:solidFill>
              <a:srgbClr val="171717"/>
            </a:solidFill>
            <a:prstDash val="solid"/>
            <a:round/>
            <a:headEnd len="sm" w="sm" type="none"/>
            <a:tailEnd len="sm" w="sm" type="none"/>
          </a:ln>
        </p:spPr>
      </p:pic>
      <p:pic>
        <p:nvPicPr>
          <p:cNvPr id="795" name="Google Shape;795;p87"/>
          <p:cNvPicPr preferRelativeResize="0"/>
          <p:nvPr/>
        </p:nvPicPr>
        <p:blipFill>
          <a:blip r:embed="rId5">
            <a:alphaModFix/>
          </a:blip>
          <a:stretch>
            <a:fillRect/>
          </a:stretch>
        </p:blipFill>
        <p:spPr>
          <a:xfrm>
            <a:off x="1592307" y="2757000"/>
            <a:ext cx="2068775" cy="20744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9" name="Shape 799"/>
        <p:cNvGrpSpPr/>
        <p:nvPr/>
      </p:nvGrpSpPr>
      <p:grpSpPr>
        <a:xfrm>
          <a:off x="0" y="0"/>
          <a:ext cx="0" cy="0"/>
          <a:chOff x="0" y="0"/>
          <a:chExt cx="0" cy="0"/>
        </a:xfrm>
      </p:grpSpPr>
      <p:sp>
        <p:nvSpPr>
          <p:cNvPr id="800" name="Google Shape;800;p8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1" name="Google Shape;801;p8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02" name="Google Shape;802;p8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803" name="Google Shape;803;p8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Docker Hub Work Through</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804" name="Google Shape;804;p88"/>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chemeClr val="lt1"/>
              </a:solidFill>
              <a:latin typeface="Arial"/>
              <a:ea typeface="Arial"/>
              <a:cs typeface="Arial"/>
              <a:sym typeface="Arial"/>
            </a:endParaRPr>
          </a:p>
        </p:txBody>
      </p:sp>
      <p:sp>
        <p:nvSpPr>
          <p:cNvPr id="810" name="Google Shape;810;p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Docker Hub Registry Work Through</a:t>
            </a:r>
            <a:endParaRPr b="1" sz="1800">
              <a:solidFill>
                <a:srgbClr val="0B5394"/>
              </a:solidFill>
            </a:endParaRPr>
          </a:p>
        </p:txBody>
      </p:sp>
      <p:cxnSp>
        <p:nvCxnSpPr>
          <p:cNvPr id="811" name="Google Shape;811;p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12" name="Google Shape;812;p89"/>
          <p:cNvPicPr preferRelativeResize="0"/>
          <p:nvPr/>
        </p:nvPicPr>
        <p:blipFill rotWithShape="1">
          <a:blip r:embed="rId3">
            <a:alphaModFix/>
          </a:blip>
          <a:srcRect b="0" l="0" r="0" t="0"/>
          <a:stretch/>
        </p:blipFill>
        <p:spPr>
          <a:xfrm>
            <a:off x="7434701" y="133494"/>
            <a:ext cx="1513850" cy="756925"/>
          </a:xfrm>
          <a:prstGeom prst="rect">
            <a:avLst/>
          </a:prstGeom>
          <a:noFill/>
          <a:ln>
            <a:noFill/>
          </a:ln>
        </p:spPr>
      </p:pic>
      <p:sp>
        <p:nvSpPr>
          <p:cNvPr id="813" name="Google Shape;813;p89"/>
          <p:cNvSpPr txBox="1"/>
          <p:nvPr/>
        </p:nvSpPr>
        <p:spPr>
          <a:xfrm>
            <a:off x="469025" y="1046525"/>
            <a:ext cx="4230000" cy="3417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latin typeface="Times New Roman"/>
                <a:ea typeface="Times New Roman"/>
                <a:cs typeface="Times New Roman"/>
                <a:sym typeface="Times New Roman"/>
              </a:rPr>
              <a:t>Topics</a:t>
            </a:r>
            <a:endParaRPr b="1">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a:latin typeface="Times New Roman"/>
                <a:ea typeface="Times New Roman"/>
                <a:cs typeface="Times New Roman"/>
                <a:sym typeface="Times New Roman"/>
              </a:rPr>
              <a:t>Learn about public repositories</a:t>
            </a:r>
            <a:endParaRPr>
              <a:latin typeface="Times New Roman"/>
              <a:ea typeface="Times New Roman"/>
              <a:cs typeface="Times New Roman"/>
              <a:sym typeface="Times New Roman"/>
            </a:endParaRPr>
          </a:p>
          <a:p>
            <a:pPr indent="-285750" lvl="0" marL="457200" rtl="0" algn="l">
              <a:lnSpc>
                <a:spcPct val="20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Learn about private repositories</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Learn repositories naming convention</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a repository</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Delete a repository</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Explore repositories</a:t>
            </a:r>
            <a:endParaRPr>
              <a:solidFill>
                <a:schemeClr val="dk1"/>
              </a:solidFill>
              <a:latin typeface="Times New Roman"/>
              <a:ea typeface="Times New Roman"/>
              <a:cs typeface="Times New Roman"/>
              <a:sym typeface="Times New Roman"/>
            </a:endParaRPr>
          </a:p>
          <a:p>
            <a:pPr indent="-285750" lvl="0" marL="457200" rtl="0" algn="l">
              <a:lnSpc>
                <a:spcPct val="20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Learn base images form official repositories</a:t>
            </a:r>
            <a:endParaRPr>
              <a:solidFill>
                <a:schemeClr val="dk1"/>
              </a:solidFill>
              <a:latin typeface="Times New Roman"/>
              <a:ea typeface="Times New Roman"/>
              <a:cs typeface="Times New Roman"/>
              <a:sym typeface="Times New Roman"/>
            </a:endParaRPr>
          </a:p>
        </p:txBody>
      </p:sp>
      <p:pic>
        <p:nvPicPr>
          <p:cNvPr id="814" name="Google Shape;814;p89"/>
          <p:cNvPicPr preferRelativeResize="0"/>
          <p:nvPr/>
        </p:nvPicPr>
        <p:blipFill rotWithShape="1">
          <a:blip r:embed="rId4">
            <a:alphaModFix/>
          </a:blip>
          <a:srcRect b="2112" l="49002" r="22987" t="4820"/>
          <a:stretch/>
        </p:blipFill>
        <p:spPr>
          <a:xfrm>
            <a:off x="5766050" y="1042860"/>
            <a:ext cx="1513849" cy="1456739"/>
          </a:xfrm>
          <a:prstGeom prst="rect">
            <a:avLst/>
          </a:prstGeom>
          <a:noFill/>
          <a:ln>
            <a:noFill/>
          </a:ln>
        </p:spPr>
      </p:pic>
      <p:sp>
        <p:nvSpPr>
          <p:cNvPr id="815" name="Google Shape;815;p89"/>
          <p:cNvSpPr txBox="1"/>
          <p:nvPr/>
        </p:nvSpPr>
        <p:spPr>
          <a:xfrm>
            <a:off x="4810000" y="3004075"/>
            <a:ext cx="39885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a:latin typeface="Times New Roman"/>
                <a:ea typeface="Times New Roman"/>
                <a:cs typeface="Times New Roman"/>
                <a:sym typeface="Times New Roman"/>
              </a:rPr>
              <a:t>&lt;username&gt;/repository name:tag</a:t>
            </a:r>
            <a:endParaRPr>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a:latin typeface="Times New Roman"/>
                <a:ea typeface="Times New Roman"/>
                <a:cs typeface="Times New Roman"/>
                <a:sym typeface="Times New Roman"/>
              </a:rPr>
              <a:t>leonardtia/devops-pro-repos:stutendent_registration</a:t>
            </a:r>
            <a:endParaRPr>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0"/>
          <p:cNvSpPr/>
          <p:nvPr/>
        </p:nvSpPr>
        <p:spPr>
          <a:xfrm>
            <a:off x="50006" y="36710"/>
            <a:ext cx="9044100" cy="50496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1" name="Google Shape;821;p90"/>
          <p:cNvSpPr txBox="1"/>
          <p:nvPr>
            <p:ph type="ctrTitle"/>
          </p:nvPr>
        </p:nvSpPr>
        <p:spPr>
          <a:xfrm>
            <a:off x="146777" y="-5687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What is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t>
            </a:r>
            <a:endParaRPr b="1">
              <a:solidFill>
                <a:srgbClr val="083C92"/>
              </a:solidFill>
              <a:latin typeface="Times New Roman"/>
              <a:ea typeface="Times New Roman"/>
              <a:cs typeface="Times New Roman"/>
              <a:sym typeface="Times New Roman"/>
            </a:endParaRPr>
          </a:p>
        </p:txBody>
      </p:sp>
      <p:pic>
        <p:nvPicPr>
          <p:cNvPr id="822" name="Google Shape;822;p90"/>
          <p:cNvPicPr preferRelativeResize="0"/>
          <p:nvPr/>
        </p:nvPicPr>
        <p:blipFill rotWithShape="1">
          <a:blip r:embed="rId3">
            <a:alphaModFix/>
          </a:blip>
          <a:srcRect b="0" l="0" r="0" t="0"/>
          <a:stretch/>
        </p:blipFill>
        <p:spPr>
          <a:xfrm>
            <a:off x="7780910" y="4468927"/>
            <a:ext cx="1185068" cy="491182"/>
          </a:xfrm>
          <a:prstGeom prst="rect">
            <a:avLst/>
          </a:prstGeom>
          <a:noFill/>
          <a:ln>
            <a:noFill/>
          </a:ln>
        </p:spPr>
      </p:pic>
      <p:sp>
        <p:nvSpPr>
          <p:cNvPr id="823" name="Google Shape;823;p90"/>
          <p:cNvSpPr txBox="1"/>
          <p:nvPr/>
        </p:nvSpPr>
        <p:spPr>
          <a:xfrm>
            <a:off x="775250" y="1345350"/>
            <a:ext cx="6948300" cy="7158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Clr>
                <a:srgbClr val="000000"/>
              </a:buClr>
              <a:buSzPts val="2400"/>
              <a:buFont typeface="Arial"/>
              <a:buNone/>
            </a:pPr>
            <a:r>
              <a:rPr b="1" i="0" lang="en" u="none" cap="none" strike="noStrike">
                <a:solidFill>
                  <a:schemeClr val="dk1"/>
                </a:solidFill>
                <a:latin typeface="Times New Roman"/>
                <a:ea typeface="Times New Roman"/>
                <a:cs typeface="Times New Roman"/>
                <a:sym typeface="Times New Roman"/>
              </a:rPr>
              <a:t>Docker Hub </a:t>
            </a:r>
            <a:r>
              <a:rPr b="0" i="0" lang="en" u="none" cap="none" strike="noStrike">
                <a:solidFill>
                  <a:schemeClr val="dk1"/>
                </a:solidFill>
                <a:latin typeface="Times New Roman"/>
                <a:ea typeface="Times New Roman"/>
                <a:cs typeface="Times New Roman"/>
                <a:sym typeface="Times New Roman"/>
              </a:rPr>
              <a:t>is a service provided by Docker for finding and sharing container images with your team.</a:t>
            </a:r>
            <a:endParaRPr b="0" i="0" u="none" cap="none" strike="noStrike">
              <a:solidFill>
                <a:srgbClr val="000000"/>
              </a:solidFill>
              <a:latin typeface="Times New Roman"/>
              <a:ea typeface="Times New Roman"/>
              <a:cs typeface="Times New Roman"/>
              <a:sym typeface="Times New Roman"/>
            </a:endParaRPr>
          </a:p>
        </p:txBody>
      </p:sp>
      <p:pic>
        <p:nvPicPr>
          <p:cNvPr descr="Docker Hub Introduction Tutorial - YouTube" id="824" name="Google Shape;824;p90"/>
          <p:cNvPicPr preferRelativeResize="0"/>
          <p:nvPr/>
        </p:nvPicPr>
        <p:blipFill rotWithShape="1">
          <a:blip r:embed="rId4">
            <a:alphaModFix/>
          </a:blip>
          <a:srcRect b="0" l="0" r="0" t="0"/>
          <a:stretch/>
        </p:blipFill>
        <p:spPr>
          <a:xfrm>
            <a:off x="2789069" y="2823644"/>
            <a:ext cx="2531165" cy="1423780"/>
          </a:xfrm>
          <a:prstGeom prst="rect">
            <a:avLst/>
          </a:prstGeom>
          <a:noFill/>
          <a:ln>
            <a:noFill/>
          </a:ln>
        </p:spPr>
      </p:pic>
      <p:cxnSp>
        <p:nvCxnSpPr>
          <p:cNvPr id="825" name="Google Shape;825;p90"/>
          <p:cNvCxnSpPr/>
          <p:nvPr/>
        </p:nvCxnSpPr>
        <p:spPr>
          <a:xfrm>
            <a:off x="207169" y="183392"/>
            <a:ext cx="739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1"/>
          <p:cNvSpPr/>
          <p:nvPr/>
        </p:nvSpPr>
        <p:spPr>
          <a:xfrm>
            <a:off x="71438" y="71438"/>
            <a:ext cx="9022500" cy="49782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1" name="Google Shape;831;p91"/>
          <p:cNvSpPr txBox="1"/>
          <p:nvPr>
            <p:ph type="ctrTitle"/>
          </p:nvPr>
        </p:nvSpPr>
        <p:spPr>
          <a:xfrm>
            <a:off x="71438" y="-55521"/>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r>
              <a:rPr b="1" lang="en" sz="2000">
                <a:solidFill>
                  <a:srgbClr val="083C92"/>
                </a:solidFill>
                <a:latin typeface="Times New Roman"/>
                <a:ea typeface="Times New Roman"/>
                <a:cs typeface="Times New Roman"/>
                <a:sym typeface="Times New Roman"/>
              </a:rPr>
              <a:t>How to login register?</a:t>
            </a:r>
            <a:endParaRPr b="1">
              <a:solidFill>
                <a:srgbClr val="083C92"/>
              </a:solidFill>
              <a:latin typeface="Times New Roman"/>
              <a:ea typeface="Times New Roman"/>
              <a:cs typeface="Times New Roman"/>
              <a:sym typeface="Times New Roman"/>
            </a:endParaRPr>
          </a:p>
        </p:txBody>
      </p:sp>
      <p:pic>
        <p:nvPicPr>
          <p:cNvPr id="832" name="Google Shape;832;p91"/>
          <p:cNvPicPr preferRelativeResize="0"/>
          <p:nvPr/>
        </p:nvPicPr>
        <p:blipFill rotWithShape="1">
          <a:blip r:embed="rId3">
            <a:alphaModFix/>
          </a:blip>
          <a:srcRect b="0" l="0" r="0" t="0"/>
          <a:stretch/>
        </p:blipFill>
        <p:spPr>
          <a:xfrm>
            <a:off x="7766623" y="4461783"/>
            <a:ext cx="1185068" cy="491182"/>
          </a:xfrm>
          <a:prstGeom prst="rect">
            <a:avLst/>
          </a:prstGeom>
          <a:noFill/>
          <a:ln>
            <a:noFill/>
          </a:ln>
        </p:spPr>
      </p:pic>
      <p:sp>
        <p:nvSpPr>
          <p:cNvPr id="833" name="Google Shape;833;p91"/>
          <p:cNvSpPr txBox="1"/>
          <p:nvPr/>
        </p:nvSpPr>
        <p:spPr>
          <a:xfrm>
            <a:off x="525222" y="799189"/>
            <a:ext cx="8061600" cy="1100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open   </a:t>
            </a:r>
            <a:r>
              <a:rPr b="0" i="0" lang="en"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https://hub.docker.com/</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click on login  and follow instructions, to open an account is free </a:t>
            </a:r>
            <a:r>
              <a:rPr lang="en">
                <a:solidFill>
                  <a:schemeClr val="dk1"/>
                </a:solidFill>
                <a:latin typeface="Times New Roman"/>
                <a:ea typeface="Times New Roman"/>
                <a:cs typeface="Times New Roman"/>
                <a:sym typeface="Times New Roman"/>
              </a:rPr>
              <a:t>DevOps Easy Learning</a:t>
            </a:r>
            <a:r>
              <a:rPr b="0" i="0" lang="en" sz="1400" u="none" cap="none" strike="noStrike">
                <a:solidFill>
                  <a:schemeClr val="dk1"/>
                </a:solidFill>
                <a:latin typeface="Times New Roman"/>
                <a:ea typeface="Times New Roman"/>
                <a:cs typeface="Times New Roman"/>
                <a:sym typeface="Times New Roman"/>
              </a:rPr>
              <a:t> already have one for you </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834" name="Google Shape;834;p91"/>
          <p:cNvPicPr preferRelativeResize="0"/>
          <p:nvPr/>
        </p:nvPicPr>
        <p:blipFill rotWithShape="1">
          <a:blip r:embed="rId5">
            <a:alphaModFix/>
          </a:blip>
          <a:srcRect b="0" l="0" r="0" t="0"/>
          <a:stretch/>
        </p:blipFill>
        <p:spPr>
          <a:xfrm>
            <a:off x="1664237" y="1684016"/>
            <a:ext cx="5311594" cy="2694899"/>
          </a:xfrm>
          <a:prstGeom prst="rect">
            <a:avLst/>
          </a:prstGeom>
          <a:noFill/>
          <a:ln>
            <a:noFill/>
          </a:ln>
        </p:spPr>
      </p:pic>
      <p:cxnSp>
        <p:nvCxnSpPr>
          <p:cNvPr id="835" name="Google Shape;835;p91"/>
          <p:cNvCxnSpPr/>
          <p:nvPr/>
        </p:nvCxnSpPr>
        <p:spPr>
          <a:xfrm>
            <a:off x="199456" y="179671"/>
            <a:ext cx="7758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2"/>
          <p:cNvSpPr/>
          <p:nvPr/>
        </p:nvSpPr>
        <p:spPr>
          <a:xfrm>
            <a:off x="64294" y="35720"/>
            <a:ext cx="8995500" cy="5064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1" name="Google Shape;841;p92"/>
          <p:cNvSpPr txBox="1"/>
          <p:nvPr>
            <p:ph type="ctrTitle"/>
          </p:nvPr>
        </p:nvSpPr>
        <p:spPr>
          <a:xfrm>
            <a:off x="148015" y="-49018"/>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How to </a:t>
            </a:r>
            <a:r>
              <a:rPr b="1" lang="en" sz="2000">
                <a:solidFill>
                  <a:srgbClr val="083C92"/>
                </a:solidFill>
                <a:latin typeface="Times New Roman"/>
                <a:ea typeface="Times New Roman"/>
                <a:cs typeface="Times New Roman"/>
                <a:sym typeface="Times New Roman"/>
              </a:rPr>
              <a:t>log in</a:t>
            </a:r>
            <a:r>
              <a:rPr b="1" lang="en" sz="2000">
                <a:solidFill>
                  <a:srgbClr val="083C92"/>
                </a:solidFill>
                <a:latin typeface="Times New Roman"/>
                <a:ea typeface="Times New Roman"/>
                <a:cs typeface="Times New Roman"/>
                <a:sym typeface="Times New Roman"/>
              </a:rPr>
              <a:t> DevOps Easy Learning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account?</a:t>
            </a:r>
            <a:endParaRPr b="1">
              <a:solidFill>
                <a:srgbClr val="083C92"/>
              </a:solidFill>
              <a:latin typeface="Times New Roman"/>
              <a:ea typeface="Times New Roman"/>
              <a:cs typeface="Times New Roman"/>
              <a:sym typeface="Times New Roman"/>
            </a:endParaRPr>
          </a:p>
        </p:txBody>
      </p:sp>
      <p:pic>
        <p:nvPicPr>
          <p:cNvPr id="842" name="Google Shape;842;p92"/>
          <p:cNvPicPr preferRelativeResize="0"/>
          <p:nvPr/>
        </p:nvPicPr>
        <p:blipFill rotWithShape="1">
          <a:blip r:embed="rId3">
            <a:alphaModFix/>
          </a:blip>
          <a:srcRect b="0" l="0" r="0" t="0"/>
          <a:stretch/>
        </p:blipFill>
        <p:spPr>
          <a:xfrm>
            <a:off x="7734172" y="4489132"/>
            <a:ext cx="1185068" cy="491182"/>
          </a:xfrm>
          <a:prstGeom prst="rect">
            <a:avLst/>
          </a:prstGeom>
          <a:noFill/>
          <a:ln>
            <a:noFill/>
          </a:ln>
        </p:spPr>
      </p:pic>
      <p:sp>
        <p:nvSpPr>
          <p:cNvPr id="843" name="Google Shape;843;p92"/>
          <p:cNvSpPr txBox="1"/>
          <p:nvPr/>
        </p:nvSpPr>
        <p:spPr>
          <a:xfrm>
            <a:off x="332340" y="760161"/>
            <a:ext cx="65076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open   </a:t>
            </a:r>
            <a:r>
              <a:rPr b="0" i="0" lang="en" sz="14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https://hub.docker.com/</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2- click on register and follow instructions </a:t>
            </a:r>
            <a:endParaRPr b="0" i="0" sz="1100" u="none" cap="none" strike="noStrike">
              <a:solidFill>
                <a:srgbClr val="000000"/>
              </a:solidFill>
              <a:latin typeface="Times New Roman"/>
              <a:ea typeface="Times New Roman"/>
              <a:cs typeface="Times New Roman"/>
              <a:sym typeface="Times New Roman"/>
            </a:endParaRPr>
          </a:p>
        </p:txBody>
      </p:sp>
      <p:sp>
        <p:nvSpPr>
          <p:cNvPr id="844" name="Google Shape;844;p92"/>
          <p:cNvSpPr/>
          <p:nvPr/>
        </p:nvSpPr>
        <p:spPr>
          <a:xfrm>
            <a:off x="560804" y="2536050"/>
            <a:ext cx="3025200" cy="1504500"/>
          </a:xfrm>
          <a:prstGeom prst="roundRect">
            <a:avLst>
              <a:gd fmla="val 16667" name="adj"/>
            </a:avLst>
          </a:prstGeom>
          <a:solidFill>
            <a:schemeClr val="lt1"/>
          </a:solidFill>
          <a:ln cap="flat" cmpd="sng" w="9525">
            <a:solidFill>
              <a:srgbClr val="000000"/>
            </a:solidFill>
            <a:prstDash val="dot"/>
            <a:round/>
            <a:headEnd len="sm" w="sm" type="none"/>
            <a:tailEnd len="sm" w="sm" type="none"/>
          </a:ln>
        </p:spPr>
        <p:txBody>
          <a:bodyPr anchorCtr="0" anchor="ctr" bIns="34275" lIns="68575" spcFirstLastPara="1" rIns="68575" wrap="square" tIns="34275">
            <a:noAutofit/>
          </a:bodyPr>
          <a:lstStyle/>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Username: </a:t>
            </a:r>
            <a:r>
              <a:rPr b="1" i="0" lang="en" sz="1400" u="none" cap="none" strike="noStrike">
                <a:solidFill>
                  <a:schemeClr val="dk1"/>
                </a:solidFill>
                <a:latin typeface="Times New Roman"/>
                <a:ea typeface="Times New Roman"/>
                <a:cs typeface="Times New Roman"/>
                <a:sym typeface="Times New Roman"/>
              </a:rPr>
              <a:t>devopseasylearning2021</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Password: </a:t>
            </a:r>
            <a:r>
              <a:rPr b="1" i="0" lang="en" sz="1400" u="none" cap="none" strike="noStrike">
                <a:solidFill>
                  <a:schemeClr val="dk1"/>
                </a:solidFill>
                <a:latin typeface="Times New Roman"/>
                <a:ea typeface="Times New Roman"/>
                <a:cs typeface="Times New Roman"/>
                <a:sym typeface="Times New Roman"/>
              </a:rPr>
              <a:t>DevOps2021@</a:t>
            </a:r>
            <a:endParaRPr b="0" i="0" sz="1400" u="none" cap="none" strike="noStrike">
              <a:solidFill>
                <a:srgbClr val="000000"/>
              </a:solidFill>
              <a:latin typeface="Times New Roman"/>
              <a:ea typeface="Times New Roman"/>
              <a:cs typeface="Times New Roman"/>
              <a:sym typeface="Times New Roman"/>
            </a:endParaRPr>
          </a:p>
        </p:txBody>
      </p:sp>
      <p:pic>
        <p:nvPicPr>
          <p:cNvPr id="845" name="Google Shape;845;p92"/>
          <p:cNvPicPr preferRelativeResize="0"/>
          <p:nvPr/>
        </p:nvPicPr>
        <p:blipFill rotWithShape="1">
          <a:blip r:embed="rId5">
            <a:alphaModFix/>
          </a:blip>
          <a:srcRect b="0" l="0" r="0" t="0"/>
          <a:stretch/>
        </p:blipFill>
        <p:spPr>
          <a:xfrm>
            <a:off x="4213896" y="726165"/>
            <a:ext cx="4038987" cy="2049229"/>
          </a:xfrm>
          <a:prstGeom prst="rect">
            <a:avLst/>
          </a:prstGeom>
          <a:noFill/>
          <a:ln>
            <a:noFill/>
          </a:ln>
        </p:spPr>
      </p:pic>
      <p:pic>
        <p:nvPicPr>
          <p:cNvPr id="846" name="Google Shape;846;p92"/>
          <p:cNvPicPr preferRelativeResize="0"/>
          <p:nvPr/>
        </p:nvPicPr>
        <p:blipFill rotWithShape="1">
          <a:blip r:embed="rId6">
            <a:alphaModFix/>
          </a:blip>
          <a:srcRect b="0" l="0" r="0" t="0"/>
          <a:stretch/>
        </p:blipFill>
        <p:spPr>
          <a:xfrm>
            <a:off x="5164932" y="3025923"/>
            <a:ext cx="1517910" cy="1824188"/>
          </a:xfrm>
          <a:prstGeom prst="rect">
            <a:avLst/>
          </a:prstGeom>
          <a:noFill/>
          <a:ln>
            <a:noFill/>
          </a:ln>
        </p:spPr>
      </p:pic>
      <p:cxnSp>
        <p:nvCxnSpPr>
          <p:cNvPr id="847" name="Google Shape;847;p92"/>
          <p:cNvCxnSpPr/>
          <p:nvPr/>
        </p:nvCxnSpPr>
        <p:spPr>
          <a:xfrm>
            <a:off x="228600" y="163061"/>
            <a:ext cx="7182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2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2" name="Google Shape;132;p2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33" name="Google Shape;133;p2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134" name="Google Shape;134;p2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Hypervisor</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35" name="Google Shape;135;p21"/>
          <p:cNvPicPr preferRelativeResize="0"/>
          <p:nvPr/>
        </p:nvPicPr>
        <p:blipFill rotWithShape="1">
          <a:blip r:embed="rId3">
            <a:alphaModFix/>
          </a:blip>
          <a:srcRect b="0" l="0" r="0" t="0"/>
          <a:stretch/>
        </p:blipFill>
        <p:spPr>
          <a:xfrm>
            <a:off x="7519451" y="4240619"/>
            <a:ext cx="1513850" cy="7569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3"/>
          <p:cNvSpPr/>
          <p:nvPr/>
        </p:nvSpPr>
        <p:spPr>
          <a:xfrm>
            <a:off x="78581" y="50006"/>
            <a:ext cx="8994000" cy="5014800"/>
          </a:xfrm>
          <a:prstGeom prst="rect">
            <a:avLst/>
          </a:prstGeom>
          <a:noFill/>
          <a:ln cap="flat" cmpd="sng" w="1905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3" name="Google Shape;853;p93"/>
          <p:cNvSpPr txBox="1"/>
          <p:nvPr>
            <p:ph type="ctrTitle"/>
          </p:nvPr>
        </p:nvSpPr>
        <p:spPr>
          <a:xfrm>
            <a:off x="125344" y="-33166"/>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DevOps Easy Learning</a:t>
            </a:r>
            <a:r>
              <a:rPr b="1" lang="en" sz="2000">
                <a:solidFill>
                  <a:srgbClr val="083C92"/>
                </a:solidFill>
                <a:latin typeface="Times New Roman"/>
                <a:ea typeface="Times New Roman"/>
                <a:cs typeface="Times New Roman"/>
                <a:sym typeface="Times New Roman"/>
              </a:rPr>
              <a:t> </a:t>
            </a:r>
            <a:r>
              <a:rPr b="1" lang="en" sz="2000">
                <a:solidFill>
                  <a:srgbClr val="083C92"/>
                </a:solidFill>
                <a:latin typeface="Times New Roman"/>
                <a:ea typeface="Times New Roman"/>
                <a:cs typeface="Times New Roman"/>
                <a:sym typeface="Times New Roman"/>
              </a:rPr>
              <a:t>docker hub</a:t>
            </a:r>
            <a:r>
              <a:rPr b="1" lang="en" sz="2000">
                <a:solidFill>
                  <a:srgbClr val="083C92"/>
                </a:solidFill>
                <a:latin typeface="Times New Roman"/>
                <a:ea typeface="Times New Roman"/>
                <a:cs typeface="Times New Roman"/>
                <a:sym typeface="Times New Roman"/>
              </a:rPr>
              <a:t> account main page </a:t>
            </a:r>
            <a:endParaRPr>
              <a:solidFill>
                <a:srgbClr val="083C92"/>
              </a:solidFill>
              <a:latin typeface="Times New Roman"/>
              <a:ea typeface="Times New Roman"/>
              <a:cs typeface="Times New Roman"/>
              <a:sym typeface="Times New Roman"/>
            </a:endParaRPr>
          </a:p>
        </p:txBody>
      </p:sp>
      <p:pic>
        <p:nvPicPr>
          <p:cNvPr id="854" name="Google Shape;854;p93"/>
          <p:cNvPicPr preferRelativeResize="0"/>
          <p:nvPr/>
        </p:nvPicPr>
        <p:blipFill rotWithShape="1">
          <a:blip r:embed="rId3">
            <a:alphaModFix/>
          </a:blip>
          <a:srcRect b="0" l="0" r="0" t="0"/>
          <a:stretch/>
        </p:blipFill>
        <p:spPr>
          <a:xfrm>
            <a:off x="7723761" y="4477284"/>
            <a:ext cx="1185068" cy="491182"/>
          </a:xfrm>
          <a:prstGeom prst="rect">
            <a:avLst/>
          </a:prstGeom>
          <a:noFill/>
          <a:ln>
            <a:noFill/>
          </a:ln>
        </p:spPr>
      </p:pic>
      <p:pic>
        <p:nvPicPr>
          <p:cNvPr id="855" name="Google Shape;855;p93"/>
          <p:cNvPicPr preferRelativeResize="0"/>
          <p:nvPr/>
        </p:nvPicPr>
        <p:blipFill rotWithShape="1">
          <a:blip r:embed="rId4">
            <a:alphaModFix/>
          </a:blip>
          <a:srcRect b="0" l="0" r="0" t="0"/>
          <a:stretch/>
        </p:blipFill>
        <p:spPr>
          <a:xfrm>
            <a:off x="515722" y="772800"/>
            <a:ext cx="7135013" cy="3747345"/>
          </a:xfrm>
          <a:prstGeom prst="rect">
            <a:avLst/>
          </a:prstGeom>
          <a:noFill/>
          <a:ln>
            <a:noFill/>
          </a:ln>
        </p:spPr>
      </p:pic>
      <p:cxnSp>
        <p:nvCxnSpPr>
          <p:cNvPr id="856" name="Google Shape;856;p93"/>
          <p:cNvCxnSpPr/>
          <p:nvPr/>
        </p:nvCxnSpPr>
        <p:spPr>
          <a:xfrm>
            <a:off x="139632" y="187432"/>
            <a:ext cx="931800" cy="660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4"/>
          <p:cNvSpPr/>
          <p:nvPr/>
        </p:nvSpPr>
        <p:spPr>
          <a:xfrm>
            <a:off x="71438" y="57150"/>
            <a:ext cx="9001200" cy="5029200"/>
          </a:xfrm>
          <a:prstGeom prst="rect">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2" name="Google Shape;862;p94"/>
          <p:cNvSpPr txBox="1"/>
          <p:nvPr>
            <p:ph type="ctrTitle"/>
          </p:nvPr>
        </p:nvSpPr>
        <p:spPr>
          <a:xfrm>
            <a:off x="122596" y="-4789"/>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What is a docker repository ?</a:t>
            </a:r>
            <a:endParaRPr>
              <a:solidFill>
                <a:srgbClr val="083C92"/>
              </a:solidFill>
              <a:latin typeface="Times New Roman"/>
              <a:ea typeface="Times New Roman"/>
              <a:cs typeface="Times New Roman"/>
              <a:sym typeface="Times New Roman"/>
            </a:endParaRPr>
          </a:p>
        </p:txBody>
      </p:sp>
      <p:pic>
        <p:nvPicPr>
          <p:cNvPr id="863" name="Google Shape;863;p94"/>
          <p:cNvPicPr preferRelativeResize="0"/>
          <p:nvPr/>
        </p:nvPicPr>
        <p:blipFill rotWithShape="1">
          <a:blip r:embed="rId3">
            <a:alphaModFix/>
          </a:blip>
          <a:srcRect b="0" l="0" r="0" t="0"/>
          <a:stretch/>
        </p:blipFill>
        <p:spPr>
          <a:xfrm>
            <a:off x="7822408" y="4507767"/>
            <a:ext cx="1185068" cy="491182"/>
          </a:xfrm>
          <a:prstGeom prst="rect">
            <a:avLst/>
          </a:prstGeom>
          <a:noFill/>
          <a:ln>
            <a:noFill/>
          </a:ln>
        </p:spPr>
      </p:pic>
      <p:sp>
        <p:nvSpPr>
          <p:cNvPr id="864" name="Google Shape;864;p94"/>
          <p:cNvSpPr txBox="1"/>
          <p:nvPr/>
        </p:nvSpPr>
        <p:spPr>
          <a:xfrm>
            <a:off x="471737" y="835178"/>
            <a:ext cx="7257900" cy="9312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00000"/>
              </a:lnSpc>
              <a:spcBef>
                <a:spcPts val="0"/>
              </a:spcBef>
              <a:spcAft>
                <a:spcPts val="0"/>
              </a:spcAft>
              <a:buClr>
                <a:srgbClr val="000000"/>
              </a:buClr>
              <a:buSzPts val="1400"/>
              <a:buFont typeface="Times New Roman"/>
              <a:buChar char="•"/>
            </a:pPr>
            <a:r>
              <a:rPr i="0" lang="en" sz="1400" u="none" cap="none" strike="noStrike">
                <a:solidFill>
                  <a:schemeClr val="dk1"/>
                </a:solidFill>
                <a:latin typeface="Times New Roman"/>
                <a:ea typeface="Times New Roman"/>
                <a:cs typeface="Times New Roman"/>
                <a:sym typeface="Times New Roman"/>
              </a:rPr>
              <a:t>A Docker repository is where you can store 1 or more versions of a specific Docker image. </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i="0" sz="14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400"/>
              <a:buFont typeface="Times New Roman"/>
              <a:buChar char="•"/>
            </a:pPr>
            <a:r>
              <a:rPr i="0" lang="en" sz="1400" u="none" cap="none" strike="noStrike">
                <a:solidFill>
                  <a:schemeClr val="dk1"/>
                </a:solidFill>
                <a:latin typeface="Times New Roman"/>
                <a:ea typeface="Times New Roman"/>
                <a:cs typeface="Times New Roman"/>
                <a:sym typeface="Times New Roman"/>
              </a:rPr>
              <a:t>An image can have 1 or more versions (tags).</a:t>
            </a:r>
            <a:endParaRPr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865" name="Google Shape;865;p94"/>
          <p:cNvPicPr preferRelativeResize="0"/>
          <p:nvPr/>
        </p:nvPicPr>
        <p:blipFill rotWithShape="1">
          <a:blip r:embed="rId4">
            <a:alphaModFix/>
          </a:blip>
          <a:srcRect b="0" l="0" r="0" t="0"/>
          <a:stretch/>
        </p:blipFill>
        <p:spPr>
          <a:xfrm>
            <a:off x="2857700" y="2212250"/>
            <a:ext cx="3545550" cy="1994975"/>
          </a:xfrm>
          <a:prstGeom prst="rect">
            <a:avLst/>
          </a:prstGeom>
          <a:noFill/>
          <a:ln>
            <a:noFill/>
          </a:ln>
        </p:spPr>
      </p:pic>
      <p:cxnSp>
        <p:nvCxnSpPr>
          <p:cNvPr id="866" name="Google Shape;866;p94"/>
          <p:cNvCxnSpPr/>
          <p:nvPr/>
        </p:nvCxnSpPr>
        <p:spPr>
          <a:xfrm>
            <a:off x="192881" y="198781"/>
            <a:ext cx="8643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5"/>
          <p:cNvSpPr/>
          <p:nvPr/>
        </p:nvSpPr>
        <p:spPr>
          <a:xfrm>
            <a:off x="71437" y="42864"/>
            <a:ext cx="9001200" cy="5072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2" name="Google Shape;872;p95"/>
          <p:cNvSpPr txBox="1"/>
          <p:nvPr>
            <p:ph type="ctrTitle"/>
          </p:nvPr>
        </p:nvSpPr>
        <p:spPr>
          <a:xfrm>
            <a:off x="179251" y="-7375"/>
            <a:ext cx="7758600" cy="5961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                                       </a:t>
            </a:r>
            <a:br>
              <a:rPr lang="en" sz="2100"/>
            </a:br>
            <a:r>
              <a:rPr b="1" lang="en" sz="2000">
                <a:solidFill>
                  <a:srgbClr val="083C92"/>
                </a:solidFill>
                <a:latin typeface="Times New Roman"/>
                <a:ea typeface="Times New Roman"/>
                <a:cs typeface="Times New Roman"/>
                <a:sym typeface="Times New Roman"/>
              </a:rPr>
              <a:t>What is a docker registry ?</a:t>
            </a:r>
            <a:endParaRPr>
              <a:solidFill>
                <a:srgbClr val="083C92"/>
              </a:solidFill>
              <a:latin typeface="Times New Roman"/>
              <a:ea typeface="Times New Roman"/>
              <a:cs typeface="Times New Roman"/>
              <a:sym typeface="Times New Roman"/>
            </a:endParaRPr>
          </a:p>
        </p:txBody>
      </p:sp>
      <p:pic>
        <p:nvPicPr>
          <p:cNvPr id="873" name="Google Shape;873;p95"/>
          <p:cNvPicPr preferRelativeResize="0"/>
          <p:nvPr/>
        </p:nvPicPr>
        <p:blipFill rotWithShape="1">
          <a:blip r:embed="rId3">
            <a:alphaModFix/>
          </a:blip>
          <a:srcRect b="0" l="0" r="0" t="0"/>
          <a:stretch/>
        </p:blipFill>
        <p:spPr>
          <a:xfrm>
            <a:off x="7716616" y="4497502"/>
            <a:ext cx="1185068" cy="491182"/>
          </a:xfrm>
          <a:prstGeom prst="rect">
            <a:avLst/>
          </a:prstGeom>
          <a:noFill/>
          <a:ln>
            <a:noFill/>
          </a:ln>
        </p:spPr>
      </p:pic>
      <p:sp>
        <p:nvSpPr>
          <p:cNvPr id="874" name="Google Shape;874;p95"/>
          <p:cNvSpPr txBox="1"/>
          <p:nvPr/>
        </p:nvSpPr>
        <p:spPr>
          <a:xfrm>
            <a:off x="250031" y="701632"/>
            <a:ext cx="6503100" cy="3332400"/>
          </a:xfrm>
          <a:prstGeom prst="rect">
            <a:avLst/>
          </a:prstGeom>
          <a:noFill/>
          <a:ln>
            <a:noFill/>
          </a:ln>
        </p:spPr>
        <p:txBody>
          <a:bodyPr anchorCtr="0" anchor="t" bIns="34275" lIns="68575" spcFirstLastPara="1" rIns="68575" wrap="square" tIns="34275">
            <a:spAutoFit/>
          </a:bodyPr>
          <a:lstStyle/>
          <a:p>
            <a:pPr indent="-2603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A </a:t>
            </a:r>
            <a:r>
              <a:rPr b="1" i="0" lang="en" sz="1200" u="none" cap="none" strike="noStrike">
                <a:solidFill>
                  <a:schemeClr val="dk1"/>
                </a:solidFill>
                <a:latin typeface="Times New Roman"/>
                <a:ea typeface="Times New Roman"/>
                <a:cs typeface="Times New Roman"/>
                <a:sym typeface="Times New Roman"/>
              </a:rPr>
              <a:t>Docker registry </a:t>
            </a:r>
            <a:r>
              <a:rPr i="0" lang="en" sz="1200" u="none" cap="none" strike="noStrike">
                <a:solidFill>
                  <a:schemeClr val="dk1"/>
                </a:solidFill>
                <a:latin typeface="Times New Roman"/>
                <a:ea typeface="Times New Roman"/>
                <a:cs typeface="Times New Roman"/>
                <a:sym typeface="Times New Roman"/>
              </a:rPr>
              <a:t>is a storage and distribution system for named </a:t>
            </a:r>
            <a:r>
              <a:rPr i="0" lang="en" sz="12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Docker</a:t>
            </a:r>
            <a:r>
              <a:rPr i="0" lang="en" sz="1200" u="none" cap="none" strike="noStrike">
                <a:solidFill>
                  <a:schemeClr val="dk1"/>
                </a:solidFill>
                <a:latin typeface="Times New Roman"/>
                <a:ea typeface="Times New Roman"/>
                <a:cs typeface="Times New Roman"/>
                <a:sym typeface="Times New Roman"/>
              </a:rPr>
              <a:t> images. The same image might have multiple different versions, identified by their tags.</a:t>
            </a:r>
            <a:endParaRPr i="0" sz="1200" u="none" cap="none" strike="noStrike">
              <a:solidFill>
                <a:srgbClr val="000000"/>
              </a:solidFill>
              <a:latin typeface="Times New Roman"/>
              <a:ea typeface="Times New Roman"/>
              <a:cs typeface="Times New Roman"/>
              <a:sym typeface="Times New Roman"/>
            </a:endParaRPr>
          </a:p>
          <a:p>
            <a:pPr indent="-196850" lvl="0" marL="28575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730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A Docker registry is organized into </a:t>
            </a:r>
            <a:r>
              <a:rPr b="1" i="0" lang="en" sz="12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Docker repositories</a:t>
            </a:r>
            <a:r>
              <a:rPr b="1" i="0" lang="en" sz="1200" u="none" cap="none" strike="noStrike">
                <a:solidFill>
                  <a:schemeClr val="dk1"/>
                </a:solidFill>
                <a:latin typeface="Times New Roman"/>
                <a:ea typeface="Times New Roman"/>
                <a:cs typeface="Times New Roman"/>
                <a:sym typeface="Times New Roman"/>
              </a:rPr>
              <a:t> </a:t>
            </a:r>
            <a:r>
              <a:rPr i="0" lang="en" sz="1200" u="none" cap="none" strike="noStrike">
                <a:solidFill>
                  <a:schemeClr val="dk1"/>
                </a:solidFill>
                <a:latin typeface="Times New Roman"/>
                <a:ea typeface="Times New Roman"/>
                <a:cs typeface="Times New Roman"/>
                <a:sym typeface="Times New Roman"/>
              </a:rPr>
              <a:t>, where a repository holds all the versions of a specific image. The registry allows Docker users to pull images locally, as well as push new images to the registry (given adequate access permissions when applicable).</a:t>
            </a:r>
            <a:endParaRPr i="0" sz="1200" u="none" cap="none" strike="noStrike">
              <a:solidFill>
                <a:srgbClr val="000000"/>
              </a:solidFill>
              <a:latin typeface="Times New Roman"/>
              <a:ea typeface="Times New Roman"/>
              <a:cs typeface="Times New Roman"/>
              <a:sym typeface="Times New Roman"/>
            </a:endParaRPr>
          </a:p>
          <a:p>
            <a:pPr indent="-196850" lvl="0" marL="285750" marR="0" rtl="0" algn="l">
              <a:lnSpc>
                <a:spcPct val="150000"/>
              </a:lnSpc>
              <a:spcBef>
                <a:spcPts val="0"/>
              </a:spcBef>
              <a:spcAft>
                <a:spcPts val="0"/>
              </a:spcAft>
              <a:buClr>
                <a:srgbClr val="000000"/>
              </a:buClr>
              <a:buSzPts val="14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73050" lvl="0" marL="285750" marR="0" rtl="0" algn="l">
              <a:lnSpc>
                <a:spcPct val="150000"/>
              </a:lnSpc>
              <a:spcBef>
                <a:spcPts val="0"/>
              </a:spcBef>
              <a:spcAft>
                <a:spcPts val="0"/>
              </a:spcAft>
              <a:buClr>
                <a:srgbClr val="000000"/>
              </a:buClr>
              <a:buSzPts val="1200"/>
              <a:buFont typeface="Arial"/>
              <a:buChar char="•"/>
            </a:pPr>
            <a:r>
              <a:rPr i="0" lang="en" sz="1200" u="none" cap="none" strike="noStrike">
                <a:solidFill>
                  <a:schemeClr val="dk1"/>
                </a:solidFill>
                <a:latin typeface="Times New Roman"/>
                <a:ea typeface="Times New Roman"/>
                <a:cs typeface="Times New Roman"/>
                <a:sym typeface="Times New Roman"/>
              </a:rPr>
              <a:t>By default, the Docker engine interacts with </a:t>
            </a:r>
            <a:r>
              <a:rPr b="1" lang="en" sz="1200">
                <a:solidFill>
                  <a:schemeClr val="dk1"/>
                </a:solidFill>
                <a:latin typeface="Times New Roman"/>
                <a:ea typeface="Times New Roman"/>
                <a:cs typeface="Times New Roman"/>
                <a:sym typeface="Times New Roman"/>
              </a:rPr>
              <a:t>Docker Hub</a:t>
            </a:r>
            <a:r>
              <a:rPr b="1" i="0" lang="en" sz="1200" u="none" cap="none" strike="noStrike">
                <a:solidFill>
                  <a:schemeClr val="dk1"/>
                </a:solidFill>
                <a:latin typeface="Times New Roman"/>
                <a:ea typeface="Times New Roman"/>
                <a:cs typeface="Times New Roman"/>
                <a:sym typeface="Times New Roman"/>
              </a:rPr>
              <a:t> </a:t>
            </a:r>
            <a:r>
              <a:rPr i="0" lang="en" sz="1200" u="none" cap="none" strike="noStrike">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Docker</a:t>
            </a:r>
            <a:r>
              <a:rPr i="0" lang="en" sz="1200" u="none" cap="none" strike="noStrike">
                <a:solidFill>
                  <a:schemeClr val="dk1"/>
                </a:solidFill>
                <a:latin typeface="Times New Roman"/>
                <a:ea typeface="Times New Roman"/>
                <a:cs typeface="Times New Roman"/>
                <a:sym typeface="Times New Roman"/>
              </a:rPr>
              <a:t> public registry instance. However, it is possible to run on-premise the open-source Docker registry/distribution, as well as a commercially supported version called </a:t>
            </a:r>
            <a:r>
              <a:rPr b="1" i="0" lang="en" sz="1200" u="none" cap="none" strike="noStrike">
                <a:solidFill>
                  <a:schemeClr val="dk1"/>
                </a:solidFill>
                <a:latin typeface="Times New Roman"/>
                <a:ea typeface="Times New Roman"/>
                <a:cs typeface="Times New Roman"/>
                <a:sym typeface="Times New Roman"/>
              </a:rPr>
              <a:t>Docker Trusted Registry </a:t>
            </a:r>
            <a:r>
              <a:rPr i="0" lang="en" sz="1200" u="none" cap="none" strike="noStrike">
                <a:solidFill>
                  <a:schemeClr val="dk1"/>
                </a:solidFill>
                <a:latin typeface="Times New Roman"/>
                <a:ea typeface="Times New Roman"/>
                <a:cs typeface="Times New Roman"/>
                <a:sym typeface="Times New Roman"/>
              </a:rPr>
              <a:t>. There are other public registries available online.</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875" name="Google Shape;875;p95"/>
          <p:cNvPicPr preferRelativeResize="0"/>
          <p:nvPr/>
        </p:nvPicPr>
        <p:blipFill rotWithShape="1">
          <a:blip r:embed="rId6">
            <a:alphaModFix/>
          </a:blip>
          <a:srcRect b="0" l="0" r="0" t="0"/>
          <a:stretch/>
        </p:blipFill>
        <p:spPr>
          <a:xfrm>
            <a:off x="6931725" y="1384326"/>
            <a:ext cx="1790796" cy="1221406"/>
          </a:xfrm>
          <a:prstGeom prst="rect">
            <a:avLst/>
          </a:prstGeom>
          <a:noFill/>
          <a:ln>
            <a:noFill/>
          </a:ln>
        </p:spPr>
      </p:pic>
      <p:cxnSp>
        <p:nvCxnSpPr>
          <p:cNvPr id="876" name="Google Shape;876;p95"/>
          <p:cNvCxnSpPr/>
          <p:nvPr/>
        </p:nvCxnSpPr>
        <p:spPr>
          <a:xfrm>
            <a:off x="250031" y="198781"/>
            <a:ext cx="7287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6"/>
          <p:cNvSpPr/>
          <p:nvPr/>
        </p:nvSpPr>
        <p:spPr>
          <a:xfrm>
            <a:off x="92869" y="57150"/>
            <a:ext cx="8951100" cy="50220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82" name="Google Shape;882;p96"/>
          <p:cNvPicPr preferRelativeResize="0"/>
          <p:nvPr/>
        </p:nvPicPr>
        <p:blipFill rotWithShape="1">
          <a:blip r:embed="rId3">
            <a:alphaModFix/>
          </a:blip>
          <a:srcRect b="0" l="0" r="0" t="0"/>
          <a:stretch/>
        </p:blipFill>
        <p:spPr>
          <a:xfrm>
            <a:off x="7688041" y="4483214"/>
            <a:ext cx="1185068" cy="491182"/>
          </a:xfrm>
          <a:prstGeom prst="rect">
            <a:avLst/>
          </a:prstGeom>
          <a:noFill/>
          <a:ln>
            <a:noFill/>
          </a:ln>
        </p:spPr>
      </p:pic>
      <p:sp>
        <p:nvSpPr>
          <p:cNvPr id="883" name="Google Shape;883;p96"/>
          <p:cNvSpPr txBox="1"/>
          <p:nvPr/>
        </p:nvSpPr>
        <p:spPr>
          <a:xfrm>
            <a:off x="270900" y="648875"/>
            <a:ext cx="8373900" cy="47178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A Docker repository is where you can store 1 or more versions of a specific Docker image. An image can have 1 or more versions (tags).</a:t>
            </a:r>
            <a:endParaRPr i="0" sz="1200" u="none" cap="none" strike="noStrike">
              <a:solidFill>
                <a:srgbClr val="000000"/>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A Docker image can be compared to a git repo. A git repo can be hosted inside of a GitHub repository, but it could also be hosted on Gitlab, BitBucket or your own git repo hosting service. It could also sit on your development box and not be hosted anywhere.</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The same goes for a Docker image. You can choose to not push it anywhere, but you could also push it to the Docker Hub which is both a public and private service for hosting Docker repositories. There are other third party repository hosting services too.</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The thing to remember here is a Docker repository is a place for you to publish and access your Docker images. Just like GitHub is a place for you to publish and access your git repos.</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It’s also worth pointing out that the Docker Hub and other third party repository hosting services are called “registries”. A registry stores a collection of repositories.</a:t>
            </a:r>
            <a:endParaRPr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50000"/>
              </a:lnSpc>
              <a:spcBef>
                <a:spcPts val="0"/>
              </a:spcBef>
              <a:spcAft>
                <a:spcPts val="0"/>
              </a:spcAft>
              <a:buClr>
                <a:srgbClr val="000000"/>
              </a:buClr>
              <a:buSzPts val="1200"/>
              <a:buFont typeface="Arial"/>
              <a:buNone/>
            </a:pPr>
            <a:r>
              <a:t/>
            </a:r>
            <a:endParaRPr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50000"/>
              </a:lnSpc>
              <a:spcBef>
                <a:spcPts val="0"/>
              </a:spcBef>
              <a:spcAft>
                <a:spcPts val="0"/>
              </a:spcAft>
              <a:buClr>
                <a:srgbClr val="000000"/>
              </a:buClr>
              <a:buSzPts val="1200"/>
              <a:buFont typeface="Times New Roman"/>
              <a:buChar char="•"/>
            </a:pPr>
            <a:r>
              <a:rPr i="0" lang="en" sz="1200" u="none" cap="none" strike="noStrike">
                <a:solidFill>
                  <a:schemeClr val="dk1"/>
                </a:solidFill>
                <a:latin typeface="Times New Roman"/>
                <a:ea typeface="Times New Roman"/>
                <a:cs typeface="Times New Roman"/>
                <a:sym typeface="Times New Roman"/>
              </a:rPr>
              <a:t>You could say a registry has many repositories and a repository has many different versions of the same image which are individually versioned with tags.</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i="0" sz="1400" u="none" cap="none" strike="noStrike">
              <a:solidFill>
                <a:schemeClr val="dk1"/>
              </a:solidFill>
              <a:latin typeface="Times New Roman"/>
              <a:ea typeface="Times New Roman"/>
              <a:cs typeface="Times New Roman"/>
              <a:sym typeface="Times New Roman"/>
            </a:endParaRPr>
          </a:p>
        </p:txBody>
      </p:sp>
      <p:pic>
        <p:nvPicPr>
          <p:cNvPr id="884" name="Google Shape;884;p96"/>
          <p:cNvPicPr preferRelativeResize="0"/>
          <p:nvPr/>
        </p:nvPicPr>
        <p:blipFill rotWithShape="1">
          <a:blip r:embed="rId4">
            <a:alphaModFix/>
          </a:blip>
          <a:srcRect b="0" l="0" r="0" t="0"/>
          <a:stretch/>
        </p:blipFill>
        <p:spPr>
          <a:xfrm>
            <a:off x="8064223" y="142874"/>
            <a:ext cx="872929" cy="491175"/>
          </a:xfrm>
          <a:prstGeom prst="rect">
            <a:avLst/>
          </a:prstGeom>
          <a:noFill/>
          <a:ln>
            <a:noFill/>
          </a:ln>
        </p:spPr>
      </p:pic>
      <p:cxnSp>
        <p:nvCxnSpPr>
          <p:cNvPr id="885" name="Google Shape;885;p96"/>
          <p:cNvCxnSpPr/>
          <p:nvPr/>
        </p:nvCxnSpPr>
        <p:spPr>
          <a:xfrm>
            <a:off x="270893" y="142875"/>
            <a:ext cx="714900" cy="0"/>
          </a:xfrm>
          <a:prstGeom prst="straightConnector1">
            <a:avLst/>
          </a:prstGeom>
          <a:noFill/>
          <a:ln cap="flat" cmpd="sng" w="19050">
            <a:solidFill>
              <a:srgbClr val="083C92"/>
            </a:solidFill>
            <a:prstDash val="solid"/>
            <a:round/>
            <a:headEnd len="sm" w="sm" type="none"/>
            <a:tailEnd len="sm" w="sm" type="none"/>
          </a:ln>
        </p:spPr>
      </p:cxnSp>
      <p:sp>
        <p:nvSpPr>
          <p:cNvPr id="886" name="Google Shape;886;p96"/>
          <p:cNvSpPr txBox="1"/>
          <p:nvPr/>
        </p:nvSpPr>
        <p:spPr>
          <a:xfrm>
            <a:off x="181368" y="118398"/>
            <a:ext cx="5962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Difference between a Registry, Repository and Image</a:t>
            </a:r>
            <a:endParaRPr b="1" i="0" sz="2000" u="none" cap="none" strike="noStrike">
              <a:solidFill>
                <a:srgbClr val="083C92"/>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7"/>
          <p:cNvSpPr/>
          <p:nvPr/>
        </p:nvSpPr>
        <p:spPr>
          <a:xfrm>
            <a:off x="64294" y="28576"/>
            <a:ext cx="9022500" cy="5093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892" name="Google Shape;892;p97"/>
          <p:cNvPicPr preferRelativeResize="0"/>
          <p:nvPr/>
        </p:nvPicPr>
        <p:blipFill rotWithShape="1">
          <a:blip r:embed="rId3">
            <a:alphaModFix/>
          </a:blip>
          <a:srcRect b="0" l="0" r="0" t="0"/>
          <a:stretch/>
        </p:blipFill>
        <p:spPr>
          <a:xfrm>
            <a:off x="7788054" y="4492811"/>
            <a:ext cx="1185068" cy="491182"/>
          </a:xfrm>
          <a:prstGeom prst="rect">
            <a:avLst/>
          </a:prstGeom>
          <a:noFill/>
          <a:ln>
            <a:noFill/>
          </a:ln>
        </p:spPr>
      </p:pic>
      <p:sp>
        <p:nvSpPr>
          <p:cNvPr id="893" name="Google Shape;893;p97"/>
          <p:cNvSpPr txBox="1"/>
          <p:nvPr/>
        </p:nvSpPr>
        <p:spPr>
          <a:xfrm>
            <a:off x="172418" y="600042"/>
            <a:ext cx="6503100" cy="1362300"/>
          </a:xfrm>
          <a:prstGeom prst="rect">
            <a:avLst/>
          </a:prstGeom>
          <a:noFill/>
          <a:ln>
            <a:noFill/>
          </a:ln>
        </p:spPr>
        <p:txBody>
          <a:bodyPr anchorCtr="0" anchor="t" bIns="34275" lIns="68575" spcFirstLastPara="1" rIns="68575" wrap="square" tIns="34275">
            <a:spAutoFit/>
          </a:bodyPr>
          <a:lstStyle/>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A registry </a:t>
            </a:r>
            <a:r>
              <a:rPr b="0" i="0" lang="en" sz="1200" u="none" cap="none" strike="noStrike">
                <a:solidFill>
                  <a:schemeClr val="dk1"/>
                </a:solidFill>
                <a:latin typeface="Times New Roman"/>
                <a:ea typeface="Times New Roman"/>
                <a:cs typeface="Times New Roman"/>
                <a:sym typeface="Times New Roman"/>
              </a:rPr>
              <a:t>is just like a warehouse that contains repository </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A repository </a:t>
            </a:r>
            <a:r>
              <a:rPr b="0" i="0" lang="en" sz="1200" u="none" cap="none" strike="noStrike">
                <a:solidFill>
                  <a:schemeClr val="dk1"/>
                </a:solidFill>
                <a:latin typeface="Times New Roman"/>
                <a:ea typeface="Times New Roman"/>
                <a:cs typeface="Times New Roman"/>
                <a:sym typeface="Times New Roman"/>
              </a:rPr>
              <a:t>is a warehouse that contains images</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Image</a:t>
            </a:r>
            <a:r>
              <a:rPr b="0" i="0" lang="en" sz="1200" u="none" cap="none" strike="noStrike">
                <a:solidFill>
                  <a:schemeClr val="dk1"/>
                </a:solidFill>
                <a:latin typeface="Times New Roman"/>
                <a:ea typeface="Times New Roman"/>
                <a:cs typeface="Times New Roman"/>
                <a:sym typeface="Times New Roman"/>
              </a:rPr>
              <a:t> are the main elements that docker store</a:t>
            </a:r>
            <a:endParaRPr b="0" i="0" sz="1200" u="none" cap="none" strike="noStrike">
              <a:solidFill>
                <a:srgbClr val="000000"/>
              </a:solidFill>
              <a:latin typeface="Times New Roman"/>
              <a:ea typeface="Times New Roman"/>
              <a:cs typeface="Times New Roman"/>
              <a:sym typeface="Times New Roman"/>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200"/>
              <a:buFont typeface="Arial"/>
              <a:buChar char="•"/>
            </a:pPr>
            <a:r>
              <a:rPr b="1" i="0" lang="en" sz="1200" u="none" cap="none" strike="noStrike">
                <a:solidFill>
                  <a:schemeClr val="dk1"/>
                </a:solidFill>
                <a:latin typeface="Times New Roman"/>
                <a:ea typeface="Times New Roman"/>
                <a:cs typeface="Times New Roman"/>
                <a:sym typeface="Times New Roman"/>
              </a:rPr>
              <a:t>Tags</a:t>
            </a:r>
            <a:r>
              <a:rPr b="0" i="0" lang="en" sz="1200" u="none" cap="none" strike="noStrike">
                <a:solidFill>
                  <a:schemeClr val="dk1"/>
                </a:solidFill>
                <a:latin typeface="Times New Roman"/>
                <a:ea typeface="Times New Roman"/>
                <a:cs typeface="Times New Roman"/>
                <a:sym typeface="Times New Roman"/>
              </a:rPr>
              <a:t> are different image version </a:t>
            </a:r>
            <a:endParaRPr b="0" i="0" sz="1200" u="none" cap="none" strike="noStrike">
              <a:solidFill>
                <a:srgbClr val="000000"/>
              </a:solidFill>
              <a:latin typeface="Times New Roman"/>
              <a:ea typeface="Times New Roman"/>
              <a:cs typeface="Times New Roman"/>
              <a:sym typeface="Times New Roman"/>
            </a:endParaRPr>
          </a:p>
        </p:txBody>
      </p:sp>
      <p:pic>
        <p:nvPicPr>
          <p:cNvPr id="894" name="Google Shape;894;p97"/>
          <p:cNvPicPr preferRelativeResize="0"/>
          <p:nvPr/>
        </p:nvPicPr>
        <p:blipFill rotWithShape="1">
          <a:blip r:embed="rId4">
            <a:alphaModFix/>
          </a:blip>
          <a:srcRect b="0" l="0" r="0" t="0"/>
          <a:stretch/>
        </p:blipFill>
        <p:spPr>
          <a:xfrm>
            <a:off x="6780785" y="1306103"/>
            <a:ext cx="2014538" cy="1110865"/>
          </a:xfrm>
          <a:prstGeom prst="rect">
            <a:avLst/>
          </a:prstGeom>
          <a:noFill/>
          <a:ln>
            <a:noFill/>
          </a:ln>
        </p:spPr>
      </p:pic>
      <p:sp>
        <p:nvSpPr>
          <p:cNvPr id="895" name="Google Shape;895;p97"/>
          <p:cNvSpPr txBox="1"/>
          <p:nvPr/>
        </p:nvSpPr>
        <p:spPr>
          <a:xfrm>
            <a:off x="172418" y="159508"/>
            <a:ext cx="82083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Difference between a Registry, Repository and Image in simple words</a:t>
            </a:r>
            <a:br>
              <a:rPr b="1" i="0" lang="en" sz="2000" u="none" cap="none" strike="noStrike">
                <a:solidFill>
                  <a:srgbClr val="083C92"/>
                </a:solidFill>
                <a:latin typeface="Arial"/>
                <a:ea typeface="Arial"/>
                <a:cs typeface="Arial"/>
                <a:sym typeface="Arial"/>
              </a:rPr>
            </a:br>
            <a:endParaRPr b="1" i="0" sz="2000" u="none" cap="none" strike="noStrike">
              <a:solidFill>
                <a:srgbClr val="083C92"/>
              </a:solidFill>
              <a:latin typeface="Arial"/>
              <a:ea typeface="Arial"/>
              <a:cs typeface="Arial"/>
              <a:sym typeface="Arial"/>
            </a:endParaRPr>
          </a:p>
        </p:txBody>
      </p:sp>
      <p:cxnSp>
        <p:nvCxnSpPr>
          <p:cNvPr id="896" name="Google Shape;896;p97"/>
          <p:cNvCxnSpPr/>
          <p:nvPr/>
        </p:nvCxnSpPr>
        <p:spPr>
          <a:xfrm>
            <a:off x="307181" y="171450"/>
            <a:ext cx="642900" cy="0"/>
          </a:xfrm>
          <a:prstGeom prst="straightConnector1">
            <a:avLst/>
          </a:prstGeom>
          <a:noFill/>
          <a:ln cap="flat" cmpd="sng" w="19050">
            <a:solidFill>
              <a:srgbClr val="083C92"/>
            </a:solidFill>
            <a:prstDash val="solid"/>
            <a:round/>
            <a:headEnd len="sm" w="sm" type="none"/>
            <a:tailEnd len="sm" w="sm" type="none"/>
          </a:ln>
        </p:spPr>
      </p:cxnSp>
      <p:sp>
        <p:nvSpPr>
          <p:cNvPr id="897" name="Google Shape;897;p97"/>
          <p:cNvSpPr txBox="1"/>
          <p:nvPr/>
        </p:nvSpPr>
        <p:spPr>
          <a:xfrm>
            <a:off x="307181" y="2274385"/>
            <a:ext cx="13503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sng" cap="none" strike="noStrike">
                <a:solidFill>
                  <a:srgbClr val="083C92"/>
                </a:solidFill>
                <a:latin typeface="Times New Roman"/>
                <a:ea typeface="Times New Roman"/>
                <a:cs typeface="Times New Roman"/>
                <a:sym typeface="Times New Roman"/>
              </a:rPr>
              <a:t>Example;</a:t>
            </a:r>
            <a:endParaRPr b="1" i="0" sz="1600" u="sng" cap="none" strike="noStrike">
              <a:solidFill>
                <a:srgbClr val="083C92"/>
              </a:solidFill>
              <a:latin typeface="Times New Roman"/>
              <a:ea typeface="Times New Roman"/>
              <a:cs typeface="Times New Roman"/>
              <a:sym typeface="Times New Roman"/>
            </a:endParaRPr>
          </a:p>
        </p:txBody>
      </p:sp>
      <p:sp>
        <p:nvSpPr>
          <p:cNvPr id="898" name="Google Shape;898;p97"/>
          <p:cNvSpPr txBox="1"/>
          <p:nvPr/>
        </p:nvSpPr>
        <p:spPr>
          <a:xfrm>
            <a:off x="337692" y="2698678"/>
            <a:ext cx="7336500" cy="2216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Imagine you rent a very big and huge  warehouse to store cars</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In that warehouse you store 15 containers with different sizes (A, B, C D,……..etc) </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Inside those containers you have multiple cars (Toyota, Nissan, Honda……… etc)</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Here the warehouse is your registry</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0" lang="en" sz="1200" u="none" cap="none" strike="noStrike">
                <a:solidFill>
                  <a:srgbClr val="000000"/>
                </a:solidFill>
                <a:latin typeface="Times New Roman"/>
                <a:ea typeface="Times New Roman"/>
                <a:cs typeface="Times New Roman"/>
                <a:sym typeface="Times New Roman"/>
              </a:rPr>
              <a:t>Containers are your repository as you can see containers(repositories)  were placed and kept inside the warehouse(registry) and inside each containers (repositories) we have multiple type of cars(tags)</a:t>
            </a:r>
            <a:endParaRPr sz="1200">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8"/>
          <p:cNvSpPr/>
          <p:nvPr/>
        </p:nvSpPr>
        <p:spPr>
          <a:xfrm>
            <a:off x="50006" y="35720"/>
            <a:ext cx="9029700" cy="5072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04" name="Google Shape;904;p98"/>
          <p:cNvPicPr preferRelativeResize="0"/>
          <p:nvPr/>
        </p:nvPicPr>
        <p:blipFill rotWithShape="1">
          <a:blip r:embed="rId3">
            <a:alphaModFix/>
          </a:blip>
          <a:srcRect b="0" l="0" r="0" t="0"/>
          <a:stretch/>
        </p:blipFill>
        <p:spPr>
          <a:xfrm>
            <a:off x="7809485" y="4518933"/>
            <a:ext cx="1185068" cy="491182"/>
          </a:xfrm>
          <a:prstGeom prst="rect">
            <a:avLst/>
          </a:prstGeom>
          <a:noFill/>
          <a:ln>
            <a:noFill/>
          </a:ln>
        </p:spPr>
      </p:pic>
      <p:sp>
        <p:nvSpPr>
          <p:cNvPr id="905" name="Google Shape;905;p98"/>
          <p:cNvSpPr txBox="1"/>
          <p:nvPr/>
        </p:nvSpPr>
        <p:spPr>
          <a:xfrm>
            <a:off x="1030356" y="1266802"/>
            <a:ext cx="6871500" cy="1546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200"/>
              <a:buFont typeface="Arial"/>
              <a:buNone/>
            </a:pPr>
            <a:r>
              <a:rPr i="0" lang="en" sz="3200" u="none" cap="none" strike="noStrike">
                <a:solidFill>
                  <a:schemeClr val="dk1"/>
                </a:solidFill>
                <a:latin typeface="Times New Roman"/>
                <a:ea typeface="Times New Roman"/>
                <a:cs typeface="Times New Roman"/>
                <a:sym typeface="Times New Roman"/>
              </a:rPr>
              <a:t>The </a:t>
            </a:r>
            <a:r>
              <a:rPr i="0" lang="en" sz="3200" cap="none" strike="noStrike">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Docker Official Images</a:t>
            </a:r>
            <a:r>
              <a:rPr i="0" lang="en" sz="3200" u="none" cap="none" strike="noStrike">
                <a:solidFill>
                  <a:schemeClr val="dk1"/>
                </a:solidFill>
                <a:latin typeface="Times New Roman"/>
                <a:ea typeface="Times New Roman"/>
                <a:cs typeface="Times New Roman"/>
                <a:sym typeface="Times New Roman"/>
              </a:rPr>
              <a:t> are images certified by docker that can be used by anyone </a:t>
            </a:r>
            <a:endParaRPr i="0" sz="3200" u="none" cap="none" strike="noStrike">
              <a:solidFill>
                <a:srgbClr val="000000"/>
              </a:solidFill>
              <a:latin typeface="Times New Roman"/>
              <a:ea typeface="Times New Roman"/>
              <a:cs typeface="Times New Roman"/>
              <a:sym typeface="Times New Roman"/>
            </a:endParaRPr>
          </a:p>
        </p:txBody>
      </p:sp>
      <p:pic>
        <p:nvPicPr>
          <p:cNvPr id="906" name="Google Shape;906;p98"/>
          <p:cNvPicPr preferRelativeResize="0"/>
          <p:nvPr/>
        </p:nvPicPr>
        <p:blipFill rotWithShape="1">
          <a:blip r:embed="rId5">
            <a:alphaModFix/>
          </a:blip>
          <a:srcRect b="0" l="0" r="0" t="0"/>
          <a:stretch/>
        </p:blipFill>
        <p:spPr>
          <a:xfrm>
            <a:off x="3847999" y="2978757"/>
            <a:ext cx="1710409" cy="962390"/>
          </a:xfrm>
          <a:prstGeom prst="rect">
            <a:avLst/>
          </a:prstGeom>
          <a:noFill/>
          <a:ln>
            <a:noFill/>
          </a:ln>
        </p:spPr>
      </p:pic>
      <p:sp>
        <p:nvSpPr>
          <p:cNvPr id="907" name="Google Shape;907;p98"/>
          <p:cNvSpPr txBox="1"/>
          <p:nvPr/>
        </p:nvSpPr>
        <p:spPr>
          <a:xfrm>
            <a:off x="92296" y="118807"/>
            <a:ext cx="52506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What is docker official image</a:t>
            </a:r>
            <a:endParaRPr b="1" i="0" sz="2000" u="none" cap="none" strike="noStrike">
              <a:solidFill>
                <a:srgbClr val="083C92"/>
              </a:solidFill>
              <a:latin typeface="Times New Roman"/>
              <a:ea typeface="Times New Roman"/>
              <a:cs typeface="Times New Roman"/>
              <a:sym typeface="Times New Roman"/>
            </a:endParaRPr>
          </a:p>
        </p:txBody>
      </p:sp>
      <p:cxnSp>
        <p:nvCxnSpPr>
          <p:cNvPr id="908" name="Google Shape;908;p98"/>
          <p:cNvCxnSpPr/>
          <p:nvPr/>
        </p:nvCxnSpPr>
        <p:spPr>
          <a:xfrm>
            <a:off x="170880" y="128588"/>
            <a:ext cx="6165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99"/>
          <p:cNvSpPr/>
          <p:nvPr/>
        </p:nvSpPr>
        <p:spPr>
          <a:xfrm>
            <a:off x="57150" y="78581"/>
            <a:ext cx="8994000" cy="4986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14" name="Google Shape;914;p99"/>
          <p:cNvPicPr preferRelativeResize="0"/>
          <p:nvPr/>
        </p:nvPicPr>
        <p:blipFill rotWithShape="1">
          <a:blip r:embed="rId3">
            <a:alphaModFix/>
          </a:blip>
          <a:srcRect b="0" l="0" r="0" t="0"/>
          <a:stretch/>
        </p:blipFill>
        <p:spPr>
          <a:xfrm>
            <a:off x="7774852" y="4432896"/>
            <a:ext cx="1185068" cy="491182"/>
          </a:xfrm>
          <a:prstGeom prst="rect">
            <a:avLst/>
          </a:prstGeom>
          <a:noFill/>
          <a:ln>
            <a:noFill/>
          </a:ln>
        </p:spPr>
      </p:pic>
      <p:pic>
        <p:nvPicPr>
          <p:cNvPr id="915" name="Google Shape;915;p99"/>
          <p:cNvPicPr preferRelativeResize="0"/>
          <p:nvPr/>
        </p:nvPicPr>
        <p:blipFill rotWithShape="1">
          <a:blip r:embed="rId4">
            <a:alphaModFix/>
          </a:blip>
          <a:srcRect b="0" l="0" r="0" t="0"/>
          <a:stretch/>
        </p:blipFill>
        <p:spPr>
          <a:xfrm>
            <a:off x="7523791" y="216228"/>
            <a:ext cx="1300738" cy="928594"/>
          </a:xfrm>
          <a:prstGeom prst="rect">
            <a:avLst/>
          </a:prstGeom>
          <a:noFill/>
          <a:ln>
            <a:noFill/>
          </a:ln>
        </p:spPr>
      </p:pic>
      <p:sp>
        <p:nvSpPr>
          <p:cNvPr id="916" name="Google Shape;916;p99"/>
          <p:cNvSpPr txBox="1"/>
          <p:nvPr/>
        </p:nvSpPr>
        <p:spPr>
          <a:xfrm>
            <a:off x="405865" y="643958"/>
            <a:ext cx="7398600" cy="10236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got to dockerhub ( you don’t need to login it is optional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on the search bar enter the image you would like to explore and press enter on your keyboard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917" name="Google Shape;917;p99"/>
          <p:cNvPicPr preferRelativeResize="0"/>
          <p:nvPr/>
        </p:nvPicPr>
        <p:blipFill rotWithShape="1">
          <a:blip r:embed="rId5">
            <a:alphaModFix/>
          </a:blip>
          <a:srcRect b="0" l="0" r="0" t="0"/>
          <a:stretch/>
        </p:blipFill>
        <p:spPr>
          <a:xfrm>
            <a:off x="399304" y="1288427"/>
            <a:ext cx="7124488" cy="962390"/>
          </a:xfrm>
          <a:prstGeom prst="rect">
            <a:avLst/>
          </a:prstGeom>
          <a:noFill/>
          <a:ln>
            <a:noFill/>
          </a:ln>
        </p:spPr>
      </p:pic>
      <p:sp>
        <p:nvSpPr>
          <p:cNvPr id="918" name="Google Shape;918;p99"/>
          <p:cNvSpPr txBox="1"/>
          <p:nvPr/>
        </p:nvSpPr>
        <p:spPr>
          <a:xfrm>
            <a:off x="499673" y="2182174"/>
            <a:ext cx="7663200" cy="531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click on the official image you would like to explore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Notice that all official image are stamped in green it means that if they are not stamped in green they are not official</a:t>
            </a:r>
            <a:endParaRPr b="0" i="0" sz="1200" u="none" cap="none" strike="noStrike">
              <a:solidFill>
                <a:srgbClr val="000000"/>
              </a:solidFill>
              <a:latin typeface="Times New Roman"/>
              <a:ea typeface="Times New Roman"/>
              <a:cs typeface="Times New Roman"/>
              <a:sym typeface="Times New Roman"/>
            </a:endParaRPr>
          </a:p>
        </p:txBody>
      </p:sp>
      <p:pic>
        <p:nvPicPr>
          <p:cNvPr id="919" name="Google Shape;919;p99"/>
          <p:cNvPicPr preferRelativeResize="0"/>
          <p:nvPr/>
        </p:nvPicPr>
        <p:blipFill rotWithShape="1">
          <a:blip r:embed="rId6">
            <a:alphaModFix/>
          </a:blip>
          <a:srcRect b="0" l="0" r="0" t="0"/>
          <a:stretch/>
        </p:blipFill>
        <p:spPr>
          <a:xfrm>
            <a:off x="776615" y="2912724"/>
            <a:ext cx="5207794" cy="1878703"/>
          </a:xfrm>
          <a:prstGeom prst="rect">
            <a:avLst/>
          </a:prstGeom>
          <a:noFill/>
          <a:ln>
            <a:noFill/>
          </a:ln>
        </p:spPr>
      </p:pic>
      <p:cxnSp>
        <p:nvCxnSpPr>
          <p:cNvPr id="920" name="Google Shape;920;p99"/>
          <p:cNvCxnSpPr/>
          <p:nvPr/>
        </p:nvCxnSpPr>
        <p:spPr>
          <a:xfrm flipH="1">
            <a:off x="5089595" y="3227810"/>
            <a:ext cx="1790400" cy="608700"/>
          </a:xfrm>
          <a:prstGeom prst="straightConnector1">
            <a:avLst/>
          </a:prstGeom>
          <a:noFill/>
          <a:ln cap="flat" cmpd="sng" w="38100">
            <a:solidFill>
              <a:srgbClr val="083C92"/>
            </a:solidFill>
            <a:prstDash val="solid"/>
            <a:miter lim="800000"/>
            <a:headEnd len="sm" w="sm" type="none"/>
            <a:tailEnd len="med" w="med" type="triangle"/>
          </a:ln>
        </p:spPr>
      </p:cxnSp>
      <p:sp>
        <p:nvSpPr>
          <p:cNvPr id="921" name="Google Shape;921;p99"/>
          <p:cNvSpPr/>
          <p:nvPr/>
        </p:nvSpPr>
        <p:spPr>
          <a:xfrm>
            <a:off x="6879994" y="2895286"/>
            <a:ext cx="1410000" cy="643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Click anywhere here to explore the image</a:t>
            </a:r>
            <a:endParaRPr b="0" i="0" sz="1400" u="none" cap="none" strike="noStrike">
              <a:solidFill>
                <a:srgbClr val="171717"/>
              </a:solidFill>
              <a:latin typeface="Times New Roman"/>
              <a:ea typeface="Times New Roman"/>
              <a:cs typeface="Times New Roman"/>
              <a:sym typeface="Times New Roman"/>
            </a:endParaRPr>
          </a:p>
        </p:txBody>
      </p:sp>
      <p:sp>
        <p:nvSpPr>
          <p:cNvPr id="922" name="Google Shape;922;p99"/>
          <p:cNvSpPr txBox="1"/>
          <p:nvPr/>
        </p:nvSpPr>
        <p:spPr>
          <a:xfrm>
            <a:off x="219988" y="129092"/>
            <a:ext cx="4572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endParaRPr b="1" i="0" sz="2000" u="none" cap="none" strike="noStrike">
              <a:solidFill>
                <a:srgbClr val="083C92"/>
              </a:solidFill>
              <a:latin typeface="Times New Roman"/>
              <a:ea typeface="Times New Roman"/>
              <a:cs typeface="Times New Roman"/>
              <a:sym typeface="Times New Roman"/>
            </a:endParaRPr>
          </a:p>
        </p:txBody>
      </p:sp>
      <p:cxnSp>
        <p:nvCxnSpPr>
          <p:cNvPr id="923" name="Google Shape;923;p99"/>
          <p:cNvCxnSpPr/>
          <p:nvPr/>
        </p:nvCxnSpPr>
        <p:spPr>
          <a:xfrm>
            <a:off x="330798" y="148278"/>
            <a:ext cx="5979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pic>
        <p:nvPicPr>
          <p:cNvPr id="928" name="Google Shape;928;p100"/>
          <p:cNvPicPr preferRelativeResize="0"/>
          <p:nvPr/>
        </p:nvPicPr>
        <p:blipFill rotWithShape="1">
          <a:blip r:embed="rId3">
            <a:alphaModFix/>
          </a:blip>
          <a:srcRect b="0" l="0" r="0" t="0"/>
          <a:stretch/>
        </p:blipFill>
        <p:spPr>
          <a:xfrm>
            <a:off x="7819309" y="4480353"/>
            <a:ext cx="1185068" cy="491182"/>
          </a:xfrm>
          <a:prstGeom prst="rect">
            <a:avLst/>
          </a:prstGeom>
          <a:noFill/>
          <a:ln>
            <a:noFill/>
          </a:ln>
        </p:spPr>
      </p:pic>
      <p:pic>
        <p:nvPicPr>
          <p:cNvPr id="929" name="Google Shape;929;p100"/>
          <p:cNvPicPr preferRelativeResize="0"/>
          <p:nvPr/>
        </p:nvPicPr>
        <p:blipFill rotWithShape="1">
          <a:blip r:embed="rId4">
            <a:alphaModFix/>
          </a:blip>
          <a:srcRect b="0" l="0" r="0" t="0"/>
          <a:stretch/>
        </p:blipFill>
        <p:spPr>
          <a:xfrm>
            <a:off x="7924597" y="171966"/>
            <a:ext cx="1010364" cy="625932"/>
          </a:xfrm>
          <a:prstGeom prst="rect">
            <a:avLst/>
          </a:prstGeom>
          <a:noFill/>
          <a:ln>
            <a:noFill/>
          </a:ln>
        </p:spPr>
      </p:pic>
      <p:pic>
        <p:nvPicPr>
          <p:cNvPr id="930" name="Google Shape;930;p100"/>
          <p:cNvPicPr preferRelativeResize="0"/>
          <p:nvPr/>
        </p:nvPicPr>
        <p:blipFill rotWithShape="1">
          <a:blip r:embed="rId5">
            <a:alphaModFix/>
          </a:blip>
          <a:srcRect b="0" l="0" r="0" t="0"/>
          <a:stretch/>
        </p:blipFill>
        <p:spPr>
          <a:xfrm>
            <a:off x="766562" y="677926"/>
            <a:ext cx="6963850" cy="3890998"/>
          </a:xfrm>
          <a:prstGeom prst="rect">
            <a:avLst/>
          </a:prstGeom>
          <a:noFill/>
          <a:ln>
            <a:noFill/>
          </a:ln>
        </p:spPr>
      </p:pic>
      <p:sp>
        <p:nvSpPr>
          <p:cNvPr id="931" name="Google Shape;931;p100"/>
          <p:cNvSpPr/>
          <p:nvPr/>
        </p:nvSpPr>
        <p:spPr>
          <a:xfrm>
            <a:off x="5052984" y="2674713"/>
            <a:ext cx="1763400" cy="16710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You can scroll down to read more about the image</a:t>
            </a:r>
            <a:endParaRPr b="0" i="0" sz="1400" u="none" cap="none" strike="noStrike">
              <a:solidFill>
                <a:srgbClr val="0C0C0C"/>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A deep explanation will be provided in class</a:t>
            </a:r>
            <a:endParaRPr b="0" i="0" sz="1400" u="none" cap="none" strike="noStrike">
              <a:solidFill>
                <a:srgbClr val="0C0C0C"/>
              </a:solidFill>
              <a:latin typeface="Times New Roman"/>
              <a:ea typeface="Times New Roman"/>
              <a:cs typeface="Times New Roman"/>
              <a:sym typeface="Times New Roman"/>
            </a:endParaRPr>
          </a:p>
        </p:txBody>
      </p:sp>
      <p:sp>
        <p:nvSpPr>
          <p:cNvPr id="932" name="Google Shape;932;p100"/>
          <p:cNvSpPr txBox="1"/>
          <p:nvPr/>
        </p:nvSpPr>
        <p:spPr>
          <a:xfrm>
            <a:off x="188198" y="144979"/>
            <a:ext cx="5072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1" i="0" lang="en" sz="1400" u="none" cap="none" strike="noStrike">
                <a:solidFill>
                  <a:srgbClr val="083C92"/>
                </a:solidFill>
                <a:latin typeface="Arial"/>
                <a:ea typeface="Arial"/>
                <a:cs typeface="Arial"/>
                <a:sym typeface="Arial"/>
              </a:rPr>
            </a:br>
            <a:br>
              <a:rPr b="1" i="0" lang="en" sz="1400" u="none" cap="none" strike="noStrike">
                <a:solidFill>
                  <a:srgbClr val="083C92"/>
                </a:solidFill>
                <a:latin typeface="Arial"/>
                <a:ea typeface="Arial"/>
                <a:cs typeface="Arial"/>
                <a:sym typeface="Arial"/>
              </a:rPr>
            </a:br>
            <a:endParaRPr b="1" i="0" sz="1400" u="none" cap="none" strike="noStrike">
              <a:solidFill>
                <a:srgbClr val="083C92"/>
              </a:solidFill>
              <a:latin typeface="Arial"/>
              <a:ea typeface="Arial"/>
              <a:cs typeface="Arial"/>
              <a:sym typeface="Arial"/>
            </a:endParaRPr>
          </a:p>
        </p:txBody>
      </p:sp>
      <p:sp>
        <p:nvSpPr>
          <p:cNvPr id="933" name="Google Shape;933;p100"/>
          <p:cNvSpPr/>
          <p:nvPr/>
        </p:nvSpPr>
        <p:spPr>
          <a:xfrm>
            <a:off x="100330" y="57150"/>
            <a:ext cx="8943300" cy="500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934" name="Google Shape;934;p100"/>
          <p:cNvCxnSpPr/>
          <p:nvPr/>
        </p:nvCxnSpPr>
        <p:spPr>
          <a:xfrm>
            <a:off x="264317" y="181932"/>
            <a:ext cx="671400" cy="0"/>
          </a:xfrm>
          <a:prstGeom prst="straightConnector1">
            <a:avLst/>
          </a:prstGeom>
          <a:noFill/>
          <a:ln cap="flat" cmpd="sng" w="19050">
            <a:solidFill>
              <a:srgbClr val="083C92"/>
            </a:solidFill>
            <a:prstDash val="solid"/>
            <a:round/>
            <a:headEnd len="sm" w="sm" type="none"/>
            <a:tailEnd len="sm" w="sm"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101"/>
          <p:cNvPicPr preferRelativeResize="0"/>
          <p:nvPr/>
        </p:nvPicPr>
        <p:blipFill rotWithShape="1">
          <a:blip r:embed="rId3">
            <a:alphaModFix/>
          </a:blip>
          <a:srcRect b="0" l="0" r="0" t="0"/>
          <a:stretch/>
        </p:blipFill>
        <p:spPr>
          <a:xfrm>
            <a:off x="7893589" y="4443419"/>
            <a:ext cx="1185068" cy="491182"/>
          </a:xfrm>
          <a:prstGeom prst="rect">
            <a:avLst/>
          </a:prstGeom>
          <a:noFill/>
          <a:ln>
            <a:noFill/>
          </a:ln>
        </p:spPr>
      </p:pic>
      <p:pic>
        <p:nvPicPr>
          <p:cNvPr id="940" name="Google Shape;940;p101"/>
          <p:cNvPicPr preferRelativeResize="0"/>
          <p:nvPr/>
        </p:nvPicPr>
        <p:blipFill rotWithShape="1">
          <a:blip r:embed="rId4">
            <a:alphaModFix/>
          </a:blip>
          <a:srcRect b="0" l="0" r="0" t="0"/>
          <a:stretch/>
        </p:blipFill>
        <p:spPr>
          <a:xfrm>
            <a:off x="7893589" y="208900"/>
            <a:ext cx="1030423" cy="694717"/>
          </a:xfrm>
          <a:prstGeom prst="rect">
            <a:avLst/>
          </a:prstGeom>
          <a:noFill/>
          <a:ln>
            <a:noFill/>
          </a:ln>
        </p:spPr>
      </p:pic>
      <p:pic>
        <p:nvPicPr>
          <p:cNvPr id="941" name="Google Shape;941;p101"/>
          <p:cNvPicPr preferRelativeResize="0"/>
          <p:nvPr/>
        </p:nvPicPr>
        <p:blipFill rotWithShape="1">
          <a:blip r:embed="rId5">
            <a:alphaModFix/>
          </a:blip>
          <a:srcRect b="0" l="0" r="0" t="0"/>
          <a:stretch/>
        </p:blipFill>
        <p:spPr>
          <a:xfrm>
            <a:off x="430752" y="717917"/>
            <a:ext cx="7322756" cy="3967565"/>
          </a:xfrm>
          <a:prstGeom prst="rect">
            <a:avLst/>
          </a:prstGeom>
          <a:noFill/>
          <a:ln>
            <a:noFill/>
          </a:ln>
        </p:spPr>
      </p:pic>
      <p:cxnSp>
        <p:nvCxnSpPr>
          <p:cNvPr id="942" name="Google Shape;942;p101"/>
          <p:cNvCxnSpPr/>
          <p:nvPr/>
        </p:nvCxnSpPr>
        <p:spPr>
          <a:xfrm flipH="1">
            <a:off x="6571358" y="1664695"/>
            <a:ext cx="107700" cy="570300"/>
          </a:xfrm>
          <a:prstGeom prst="straightConnector1">
            <a:avLst/>
          </a:prstGeom>
          <a:noFill/>
          <a:ln cap="flat" cmpd="sng" w="38100">
            <a:solidFill>
              <a:srgbClr val="083C92"/>
            </a:solidFill>
            <a:prstDash val="solid"/>
            <a:miter lim="800000"/>
            <a:headEnd len="sm" w="sm" type="none"/>
            <a:tailEnd len="med" w="med" type="triangle"/>
          </a:ln>
        </p:spPr>
      </p:cxnSp>
      <p:sp>
        <p:nvSpPr>
          <p:cNvPr id="943" name="Google Shape;943;p101"/>
          <p:cNvSpPr/>
          <p:nvPr/>
        </p:nvSpPr>
        <p:spPr>
          <a:xfrm>
            <a:off x="6337789" y="1391975"/>
            <a:ext cx="1555800" cy="363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1717"/>
                </a:solidFill>
                <a:latin typeface="Times New Roman"/>
                <a:ea typeface="Times New Roman"/>
                <a:cs typeface="Times New Roman"/>
                <a:sym typeface="Times New Roman"/>
              </a:rPr>
              <a:t>Copy the command to pull this image</a:t>
            </a:r>
            <a:endParaRPr b="1" i="0" sz="1200" u="none" cap="none" strike="noStrike">
              <a:solidFill>
                <a:srgbClr val="171717"/>
              </a:solidFill>
              <a:latin typeface="Times New Roman"/>
              <a:ea typeface="Times New Roman"/>
              <a:cs typeface="Times New Roman"/>
              <a:sym typeface="Times New Roman"/>
            </a:endParaRPr>
          </a:p>
        </p:txBody>
      </p:sp>
      <p:cxnSp>
        <p:nvCxnSpPr>
          <p:cNvPr id="944" name="Google Shape;944;p101"/>
          <p:cNvCxnSpPr/>
          <p:nvPr/>
        </p:nvCxnSpPr>
        <p:spPr>
          <a:xfrm flipH="1">
            <a:off x="2386330" y="2227112"/>
            <a:ext cx="107700" cy="570300"/>
          </a:xfrm>
          <a:prstGeom prst="straightConnector1">
            <a:avLst/>
          </a:prstGeom>
          <a:noFill/>
          <a:ln cap="flat" cmpd="sng" w="38100">
            <a:solidFill>
              <a:srgbClr val="083C92"/>
            </a:solidFill>
            <a:prstDash val="solid"/>
            <a:miter lim="800000"/>
            <a:headEnd len="sm" w="sm" type="none"/>
            <a:tailEnd len="med" w="med" type="triangle"/>
          </a:ln>
        </p:spPr>
      </p:cxnSp>
      <p:sp>
        <p:nvSpPr>
          <p:cNvPr id="945" name="Google Shape;945;p101"/>
          <p:cNvSpPr/>
          <p:nvPr/>
        </p:nvSpPr>
        <p:spPr>
          <a:xfrm>
            <a:off x="2106755" y="1879667"/>
            <a:ext cx="1555800" cy="363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171717"/>
                </a:solidFill>
                <a:latin typeface="Times New Roman"/>
                <a:ea typeface="Times New Roman"/>
                <a:cs typeface="Times New Roman"/>
                <a:sym typeface="Times New Roman"/>
              </a:rPr>
              <a:t>Click here to see all tag </a:t>
            </a:r>
            <a:endParaRPr b="1" i="0" sz="1200" u="none" cap="none" strike="noStrike">
              <a:solidFill>
                <a:srgbClr val="171717"/>
              </a:solidFill>
              <a:latin typeface="Times New Roman"/>
              <a:ea typeface="Times New Roman"/>
              <a:cs typeface="Times New Roman"/>
              <a:sym typeface="Times New Roman"/>
            </a:endParaRPr>
          </a:p>
        </p:txBody>
      </p:sp>
      <p:sp>
        <p:nvSpPr>
          <p:cNvPr id="946" name="Google Shape;946;p101"/>
          <p:cNvSpPr txBox="1"/>
          <p:nvPr/>
        </p:nvSpPr>
        <p:spPr>
          <a:xfrm>
            <a:off x="307623" y="72621"/>
            <a:ext cx="4129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947" name="Google Shape;947;p101"/>
          <p:cNvCxnSpPr/>
          <p:nvPr/>
        </p:nvCxnSpPr>
        <p:spPr>
          <a:xfrm>
            <a:off x="385408" y="136026"/>
            <a:ext cx="778500" cy="0"/>
          </a:xfrm>
          <a:prstGeom prst="straightConnector1">
            <a:avLst/>
          </a:prstGeom>
          <a:noFill/>
          <a:ln cap="flat" cmpd="sng" w="19050">
            <a:solidFill>
              <a:srgbClr val="083C92"/>
            </a:solidFill>
            <a:prstDash val="solid"/>
            <a:round/>
            <a:headEnd len="sm" w="sm" type="none"/>
            <a:tailEnd len="sm" w="sm" type="none"/>
          </a:ln>
        </p:spPr>
      </p:cxnSp>
      <p:sp>
        <p:nvSpPr>
          <p:cNvPr id="948" name="Google Shape;948;p101"/>
          <p:cNvSpPr/>
          <p:nvPr/>
        </p:nvSpPr>
        <p:spPr>
          <a:xfrm>
            <a:off x="65345" y="47910"/>
            <a:ext cx="9013200" cy="5037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02"/>
          <p:cNvPicPr preferRelativeResize="0"/>
          <p:nvPr/>
        </p:nvPicPr>
        <p:blipFill rotWithShape="1">
          <a:blip r:embed="rId3">
            <a:alphaModFix/>
          </a:blip>
          <a:srcRect b="0" l="0" r="0" t="0"/>
          <a:stretch/>
        </p:blipFill>
        <p:spPr>
          <a:xfrm>
            <a:off x="7727598" y="4401601"/>
            <a:ext cx="1185068" cy="491182"/>
          </a:xfrm>
          <a:prstGeom prst="rect">
            <a:avLst/>
          </a:prstGeom>
          <a:noFill/>
          <a:ln>
            <a:noFill/>
          </a:ln>
        </p:spPr>
      </p:pic>
      <p:pic>
        <p:nvPicPr>
          <p:cNvPr id="954" name="Google Shape;954;p102"/>
          <p:cNvPicPr preferRelativeResize="0"/>
          <p:nvPr/>
        </p:nvPicPr>
        <p:blipFill rotWithShape="1">
          <a:blip r:embed="rId4">
            <a:alphaModFix/>
          </a:blip>
          <a:srcRect b="0" l="0" r="0" t="0"/>
          <a:stretch/>
        </p:blipFill>
        <p:spPr>
          <a:xfrm>
            <a:off x="7776705" y="250718"/>
            <a:ext cx="1135959" cy="808073"/>
          </a:xfrm>
          <a:prstGeom prst="rect">
            <a:avLst/>
          </a:prstGeom>
          <a:noFill/>
          <a:ln>
            <a:noFill/>
          </a:ln>
        </p:spPr>
      </p:pic>
      <p:sp>
        <p:nvSpPr>
          <p:cNvPr id="955" name="Google Shape;955;p102"/>
          <p:cNvSpPr/>
          <p:nvPr/>
        </p:nvSpPr>
        <p:spPr>
          <a:xfrm>
            <a:off x="7249611" y="1445009"/>
            <a:ext cx="1555800" cy="4692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171717"/>
                </a:solidFill>
                <a:latin typeface="Times New Roman"/>
                <a:ea typeface="Times New Roman"/>
                <a:cs typeface="Times New Roman"/>
                <a:sym typeface="Times New Roman"/>
              </a:rPr>
              <a:t>Scroll down to see more tags</a:t>
            </a:r>
            <a:endParaRPr b="0" i="0" sz="1200" u="none" cap="none" strike="noStrike">
              <a:solidFill>
                <a:srgbClr val="171717"/>
              </a:solidFill>
              <a:latin typeface="Times New Roman"/>
              <a:ea typeface="Times New Roman"/>
              <a:cs typeface="Times New Roman"/>
              <a:sym typeface="Times New Roman"/>
            </a:endParaRPr>
          </a:p>
        </p:txBody>
      </p:sp>
      <p:cxnSp>
        <p:nvCxnSpPr>
          <p:cNvPr id="956" name="Google Shape;956;p102"/>
          <p:cNvCxnSpPr/>
          <p:nvPr/>
        </p:nvCxnSpPr>
        <p:spPr>
          <a:xfrm flipH="1">
            <a:off x="2499685" y="2348024"/>
            <a:ext cx="107700" cy="570300"/>
          </a:xfrm>
          <a:prstGeom prst="straightConnector1">
            <a:avLst/>
          </a:prstGeom>
          <a:noFill/>
          <a:ln cap="flat" cmpd="sng" w="38100">
            <a:solidFill>
              <a:schemeClr val="accent1"/>
            </a:solidFill>
            <a:prstDash val="solid"/>
            <a:miter lim="800000"/>
            <a:headEnd len="sm" w="sm" type="none"/>
            <a:tailEnd len="med" w="med" type="triangle"/>
          </a:ln>
        </p:spPr>
      </p:cxnSp>
      <p:sp>
        <p:nvSpPr>
          <p:cNvPr id="957" name="Google Shape;957;p102"/>
          <p:cNvSpPr/>
          <p:nvPr/>
        </p:nvSpPr>
        <p:spPr>
          <a:xfrm>
            <a:off x="2220110" y="1993022"/>
            <a:ext cx="1555800" cy="3633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Calibri"/>
                <a:ea typeface="Calibri"/>
                <a:cs typeface="Calibri"/>
                <a:sym typeface="Calibri"/>
              </a:rPr>
              <a:t>Click here to see all tag </a:t>
            </a:r>
            <a:endParaRPr b="0" i="0" sz="1100" u="none" cap="none" strike="noStrike">
              <a:solidFill>
                <a:srgbClr val="000000"/>
              </a:solidFill>
              <a:latin typeface="Arial"/>
              <a:ea typeface="Arial"/>
              <a:cs typeface="Arial"/>
              <a:sym typeface="Arial"/>
            </a:endParaRPr>
          </a:p>
        </p:txBody>
      </p:sp>
      <p:pic>
        <p:nvPicPr>
          <p:cNvPr id="958" name="Google Shape;958;p102"/>
          <p:cNvPicPr preferRelativeResize="0"/>
          <p:nvPr/>
        </p:nvPicPr>
        <p:blipFill rotWithShape="1">
          <a:blip r:embed="rId5">
            <a:alphaModFix/>
          </a:blip>
          <a:srcRect b="0" l="0" r="0" t="0"/>
          <a:stretch/>
        </p:blipFill>
        <p:spPr>
          <a:xfrm>
            <a:off x="447448" y="765279"/>
            <a:ext cx="6581425" cy="3927635"/>
          </a:xfrm>
          <a:prstGeom prst="rect">
            <a:avLst/>
          </a:prstGeom>
          <a:noFill/>
          <a:ln>
            <a:noFill/>
          </a:ln>
        </p:spPr>
      </p:pic>
      <p:cxnSp>
        <p:nvCxnSpPr>
          <p:cNvPr id="959" name="Google Shape;959;p102"/>
          <p:cNvCxnSpPr/>
          <p:nvPr/>
        </p:nvCxnSpPr>
        <p:spPr>
          <a:xfrm flipH="1">
            <a:off x="873219" y="1679642"/>
            <a:ext cx="173100" cy="1470000"/>
          </a:xfrm>
          <a:prstGeom prst="straightConnector1">
            <a:avLst/>
          </a:prstGeom>
          <a:noFill/>
          <a:ln cap="flat" cmpd="sng" w="38100">
            <a:solidFill>
              <a:schemeClr val="accent1"/>
            </a:solidFill>
            <a:prstDash val="solid"/>
            <a:miter lim="800000"/>
            <a:headEnd len="sm" w="sm" type="none"/>
            <a:tailEnd len="med" w="med" type="triangle"/>
          </a:ln>
        </p:spPr>
      </p:cxnSp>
      <p:sp>
        <p:nvSpPr>
          <p:cNvPr id="960" name="Google Shape;960;p102"/>
          <p:cNvSpPr/>
          <p:nvPr/>
        </p:nvSpPr>
        <p:spPr>
          <a:xfrm>
            <a:off x="659043" y="1263861"/>
            <a:ext cx="1782000" cy="768300"/>
          </a:xfrm>
          <a:prstGeom prst="roundRect">
            <a:avLst>
              <a:gd fmla="val 16667" name="adj"/>
            </a:avLst>
          </a:prstGeom>
          <a:solidFill>
            <a:srgbClr val="BAF8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Click on any tag to explore it </a:t>
            </a:r>
            <a:endParaRPr b="0" i="0" sz="1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We will explain this more in class</a:t>
            </a:r>
            <a:endParaRPr b="0" i="0" sz="1200" u="none" cap="none" strike="noStrike">
              <a:solidFill>
                <a:srgbClr val="000000"/>
              </a:solidFill>
              <a:latin typeface="Times New Roman"/>
              <a:ea typeface="Times New Roman"/>
              <a:cs typeface="Times New Roman"/>
              <a:sym typeface="Times New Roman"/>
            </a:endParaRPr>
          </a:p>
        </p:txBody>
      </p:sp>
      <p:sp>
        <p:nvSpPr>
          <p:cNvPr id="961" name="Google Shape;961;p102"/>
          <p:cNvSpPr txBox="1"/>
          <p:nvPr/>
        </p:nvSpPr>
        <p:spPr>
          <a:xfrm>
            <a:off x="256939" y="174317"/>
            <a:ext cx="49575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access official image</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cxnSp>
        <p:nvCxnSpPr>
          <p:cNvPr id="962" name="Google Shape;962;p102"/>
          <p:cNvCxnSpPr/>
          <p:nvPr/>
        </p:nvCxnSpPr>
        <p:spPr>
          <a:xfrm>
            <a:off x="340066" y="194607"/>
            <a:ext cx="763200" cy="0"/>
          </a:xfrm>
          <a:prstGeom prst="straightConnector1">
            <a:avLst/>
          </a:prstGeom>
          <a:noFill/>
          <a:ln cap="flat" cmpd="sng" w="19050">
            <a:solidFill>
              <a:srgbClr val="083C92"/>
            </a:solidFill>
            <a:prstDash val="solid"/>
            <a:round/>
            <a:headEnd len="sm" w="sm" type="none"/>
            <a:tailEnd len="sm" w="sm" type="none"/>
          </a:ln>
        </p:spPr>
      </p:cxnSp>
      <p:sp>
        <p:nvSpPr>
          <p:cNvPr id="963" name="Google Shape;963;p102"/>
          <p:cNvSpPr/>
          <p:nvPr/>
        </p:nvSpPr>
        <p:spPr>
          <a:xfrm>
            <a:off x="60456" y="64445"/>
            <a:ext cx="8992800" cy="50214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41" name="Google Shape;141;p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b="1" lang="en" sz="1800">
                <a:solidFill>
                  <a:srgbClr val="0B5394"/>
                </a:solidFill>
                <a:latin typeface="Roboto"/>
                <a:ea typeface="Roboto"/>
                <a:cs typeface="Roboto"/>
                <a:sym typeface="Roboto"/>
              </a:rPr>
              <a:t>What is a Hypervisor?</a:t>
            </a:r>
            <a:endParaRPr b="1" sz="1800">
              <a:solidFill>
                <a:srgbClr val="0B5394"/>
              </a:solidFill>
            </a:endParaRPr>
          </a:p>
        </p:txBody>
      </p:sp>
      <p:cxnSp>
        <p:nvCxnSpPr>
          <p:cNvPr id="142" name="Google Shape;142;p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id="143" name="Google Shape;143;p22"/>
          <p:cNvPicPr preferRelativeResize="0"/>
          <p:nvPr/>
        </p:nvPicPr>
        <p:blipFill rotWithShape="1">
          <a:blip r:embed="rId3">
            <a:alphaModFix/>
          </a:blip>
          <a:srcRect b="1982" l="1151" r="1229" t="7478"/>
          <a:stretch/>
        </p:blipFill>
        <p:spPr>
          <a:xfrm>
            <a:off x="257613" y="655025"/>
            <a:ext cx="8628774" cy="3113463"/>
          </a:xfrm>
          <a:prstGeom prst="rect">
            <a:avLst/>
          </a:prstGeom>
          <a:noFill/>
          <a:ln>
            <a:noFill/>
          </a:ln>
        </p:spPr>
      </p:pic>
      <p:sp>
        <p:nvSpPr>
          <p:cNvPr id="144" name="Google Shape;144;p22"/>
          <p:cNvSpPr txBox="1"/>
          <p:nvPr/>
        </p:nvSpPr>
        <p:spPr>
          <a:xfrm>
            <a:off x="223050" y="3851975"/>
            <a:ext cx="8697900" cy="9234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a </a:t>
            </a:r>
            <a:r>
              <a:rPr lang="en" sz="1200">
                <a:latin typeface="Times New Roman"/>
                <a:ea typeface="Times New Roman"/>
                <a:cs typeface="Times New Roman"/>
                <a:sym typeface="Times New Roman"/>
              </a:rPr>
              <a:t>software</a:t>
            </a:r>
            <a:r>
              <a:rPr lang="en" sz="1200">
                <a:latin typeface="Times New Roman"/>
                <a:ea typeface="Times New Roman"/>
                <a:cs typeface="Times New Roman"/>
                <a:sym typeface="Times New Roman"/>
              </a:rPr>
              <a:t> install either on the physical hardware or </a:t>
            </a:r>
            <a:r>
              <a:rPr lang="en" sz="1200">
                <a:latin typeface="Times New Roman"/>
                <a:ea typeface="Times New Roman"/>
                <a:cs typeface="Times New Roman"/>
                <a:sym typeface="Times New Roman"/>
              </a:rPr>
              <a:t>on top</a:t>
            </a:r>
            <a:r>
              <a:rPr lang="en" sz="1200">
                <a:latin typeface="Times New Roman"/>
                <a:ea typeface="Times New Roman"/>
                <a:cs typeface="Times New Roman"/>
                <a:sym typeface="Times New Roman"/>
              </a:rPr>
              <a:t> an existing operating system.</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A hypervisor is a program for creating and running virtual machines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is used to manage virtual machines</a:t>
            </a:r>
            <a:endParaRPr sz="1200">
              <a:latin typeface="Times New Roman"/>
              <a:ea typeface="Times New Roman"/>
              <a:cs typeface="Times New Roman"/>
              <a:sym typeface="Times New Roman"/>
            </a:endParaRPr>
          </a:p>
        </p:txBody>
      </p:sp>
      <p:pic>
        <p:nvPicPr>
          <p:cNvPr descr="Logo&#10;&#10;Description automatically generated" id="145" name="Google Shape;145;p22"/>
          <p:cNvPicPr preferRelativeResize="0"/>
          <p:nvPr/>
        </p:nvPicPr>
        <p:blipFill rotWithShape="1">
          <a:blip r:embed="rId4">
            <a:alphaModFix/>
          </a:blip>
          <a:srcRect b="0" l="0" r="0" t="0"/>
          <a:stretch/>
        </p:blipFill>
        <p:spPr>
          <a:xfrm>
            <a:off x="7434701" y="133494"/>
            <a:ext cx="1513850" cy="7569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03"/>
          <p:cNvSpPr/>
          <p:nvPr/>
        </p:nvSpPr>
        <p:spPr>
          <a:xfrm>
            <a:off x="60456" y="52899"/>
            <a:ext cx="9000300" cy="5033100"/>
          </a:xfrm>
          <a:prstGeom prst="rect">
            <a:avLst/>
          </a:prstGeom>
          <a:noFill/>
          <a:ln cap="flat" cmpd="sng" w="12700">
            <a:solidFill>
              <a:srgbClr val="083C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69" name="Google Shape;969;p103"/>
          <p:cNvPicPr preferRelativeResize="0"/>
          <p:nvPr/>
        </p:nvPicPr>
        <p:blipFill rotWithShape="1">
          <a:blip r:embed="rId3">
            <a:alphaModFix/>
          </a:blip>
          <a:srcRect b="0" l="0" r="0" t="0"/>
          <a:stretch/>
        </p:blipFill>
        <p:spPr>
          <a:xfrm>
            <a:off x="7735155" y="4410242"/>
            <a:ext cx="1185068" cy="491182"/>
          </a:xfrm>
          <a:prstGeom prst="rect">
            <a:avLst/>
          </a:prstGeom>
          <a:noFill/>
          <a:ln>
            <a:noFill/>
          </a:ln>
        </p:spPr>
      </p:pic>
      <p:pic>
        <p:nvPicPr>
          <p:cNvPr id="970" name="Google Shape;970;p103"/>
          <p:cNvPicPr preferRelativeResize="0"/>
          <p:nvPr/>
        </p:nvPicPr>
        <p:blipFill rotWithShape="1">
          <a:blip r:embed="rId4">
            <a:alphaModFix/>
          </a:blip>
          <a:srcRect b="0" l="0" r="0" t="0"/>
          <a:stretch/>
        </p:blipFill>
        <p:spPr>
          <a:xfrm>
            <a:off x="7209812" y="314701"/>
            <a:ext cx="1710409" cy="962390"/>
          </a:xfrm>
          <a:prstGeom prst="rect">
            <a:avLst/>
          </a:prstGeom>
          <a:noFill/>
          <a:ln>
            <a:noFill/>
          </a:ln>
        </p:spPr>
      </p:pic>
      <p:sp>
        <p:nvSpPr>
          <p:cNvPr id="971" name="Google Shape;971;p103"/>
          <p:cNvSpPr txBox="1"/>
          <p:nvPr/>
        </p:nvSpPr>
        <p:spPr>
          <a:xfrm>
            <a:off x="320627" y="636025"/>
            <a:ext cx="52536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 official image name ]: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ubuntu:20.04</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centos:centos7</a:t>
            </a:r>
            <a:endParaRPr b="0" i="0" sz="1200" u="none" cap="none" strike="noStrike">
              <a:solidFill>
                <a:srgbClr val="0C0C0C"/>
              </a:solidFill>
              <a:latin typeface="Times New Roman"/>
              <a:ea typeface="Times New Roman"/>
              <a:cs typeface="Times New Roman"/>
              <a:sym typeface="Times New Roman"/>
            </a:endParaRPr>
          </a:p>
        </p:txBody>
      </p:sp>
      <p:sp>
        <p:nvSpPr>
          <p:cNvPr id="972" name="Google Shape;972;p103"/>
          <p:cNvSpPr txBox="1"/>
          <p:nvPr/>
        </p:nvSpPr>
        <p:spPr>
          <a:xfrm>
            <a:off x="143583" y="74544"/>
            <a:ext cx="4201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pull  official image?</a:t>
            </a:r>
            <a:br>
              <a:rPr b="0" i="0" lang="en"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p:txBody>
      </p:sp>
      <p:cxnSp>
        <p:nvCxnSpPr>
          <p:cNvPr id="973" name="Google Shape;973;p103"/>
          <p:cNvCxnSpPr/>
          <p:nvPr/>
        </p:nvCxnSpPr>
        <p:spPr>
          <a:xfrm>
            <a:off x="223779" y="128469"/>
            <a:ext cx="630300" cy="0"/>
          </a:xfrm>
          <a:prstGeom prst="straightConnector1">
            <a:avLst/>
          </a:prstGeom>
          <a:noFill/>
          <a:ln cap="flat" cmpd="sng" w="12700">
            <a:solidFill>
              <a:srgbClr val="083C92"/>
            </a:solidFill>
            <a:prstDash val="solid"/>
            <a:round/>
            <a:headEnd len="sm" w="sm" type="none"/>
            <a:tailEnd len="sm" w="sm" type="none"/>
          </a:ln>
        </p:spPr>
      </p:cxnSp>
      <p:sp>
        <p:nvSpPr>
          <p:cNvPr id="974" name="Google Shape;974;p103"/>
          <p:cNvSpPr txBox="1"/>
          <p:nvPr/>
        </p:nvSpPr>
        <p:spPr>
          <a:xfrm>
            <a:off x="289316" y="2082514"/>
            <a:ext cx="42018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pull  non official image</a:t>
            </a:r>
            <a:br>
              <a:rPr b="0" i="0" lang="en" sz="2000" u="none" cap="none" strike="noStrike">
                <a:solidFill>
                  <a:srgbClr val="000000"/>
                </a:solidFill>
                <a:latin typeface="Times New Roman"/>
                <a:ea typeface="Times New Roman"/>
                <a:cs typeface="Times New Roman"/>
                <a:sym typeface="Times New Roman"/>
              </a:rPr>
            </a:br>
            <a:endParaRPr b="0" i="0" sz="2000" u="none" cap="none" strike="noStrike">
              <a:solidFill>
                <a:srgbClr val="000000"/>
              </a:solidFill>
              <a:latin typeface="Times New Roman"/>
              <a:ea typeface="Times New Roman"/>
              <a:cs typeface="Times New Roman"/>
              <a:sym typeface="Times New Roman"/>
            </a:endParaRPr>
          </a:p>
        </p:txBody>
      </p:sp>
      <p:sp>
        <p:nvSpPr>
          <p:cNvPr id="975" name="Google Shape;975;p103"/>
          <p:cNvSpPr txBox="1"/>
          <p:nvPr/>
        </p:nvSpPr>
        <p:spPr>
          <a:xfrm>
            <a:off x="320624" y="2569400"/>
            <a:ext cx="52536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username or </a:t>
            </a:r>
            <a:r>
              <a:rPr lang="en" sz="1200">
                <a:solidFill>
                  <a:srgbClr val="0C0C0C"/>
                </a:solidFill>
                <a:latin typeface="Times New Roman"/>
                <a:ea typeface="Times New Roman"/>
                <a:cs typeface="Times New Roman"/>
                <a:sym typeface="Times New Roman"/>
              </a:rPr>
              <a:t>docker hub</a:t>
            </a:r>
            <a:r>
              <a:rPr b="0" i="0" lang="en" sz="1200" u="none" cap="none" strike="noStrike">
                <a:solidFill>
                  <a:srgbClr val="0C0C0C"/>
                </a:solidFill>
                <a:latin typeface="Times New Roman"/>
                <a:ea typeface="Times New Roman"/>
                <a:cs typeface="Times New Roman"/>
                <a:sym typeface="Times New Roman"/>
              </a:rPr>
              <a:t> account name ]/[repository name]: [tag]</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push devopseasylearning2021/canary-dev:2268f</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kemvoueric/redis-client:v1.1.0</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nestio/s3cmd-sync:2.1-2</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4"/>
          <p:cNvSpPr/>
          <p:nvPr/>
        </p:nvSpPr>
        <p:spPr>
          <a:xfrm>
            <a:off x="56975" y="52899"/>
            <a:ext cx="8990400" cy="4980600"/>
          </a:xfrm>
          <a:prstGeom prst="rect">
            <a:avLst/>
          </a:prstGeom>
          <a:noFill/>
          <a:ln cap="flat" cmpd="sng" w="12700">
            <a:solidFill>
              <a:srgbClr val="3B3B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1" name="Google Shape;981;p104"/>
          <p:cNvSpPr txBox="1"/>
          <p:nvPr>
            <p:ph type="ctrTitle"/>
          </p:nvPr>
        </p:nvSpPr>
        <p:spPr>
          <a:xfrm>
            <a:off x="-926299" y="-117647"/>
            <a:ext cx="7758600" cy="596100"/>
          </a:xfrm>
          <a:prstGeom prst="rect">
            <a:avLst/>
          </a:prstGeom>
          <a:noFill/>
          <a:ln>
            <a:noFill/>
          </a:ln>
        </p:spPr>
        <p:txBody>
          <a:bodyPr anchorCtr="0" anchor="b"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Calibri"/>
              <a:buNone/>
            </a:pPr>
            <a:r>
              <a:rPr b="1" lang="en" sz="2000">
                <a:solidFill>
                  <a:srgbClr val="083C92"/>
                </a:solidFill>
                <a:latin typeface="Times New Roman"/>
                <a:ea typeface="Times New Roman"/>
                <a:cs typeface="Times New Roman"/>
                <a:sym typeface="Times New Roman"/>
              </a:rPr>
              <a:t>Dockerhub account structure (non official images)</a:t>
            </a:r>
            <a:endParaRPr sz="2000">
              <a:solidFill>
                <a:srgbClr val="083C92"/>
              </a:solidFill>
              <a:latin typeface="Times New Roman"/>
              <a:ea typeface="Times New Roman"/>
              <a:cs typeface="Times New Roman"/>
              <a:sym typeface="Times New Roman"/>
            </a:endParaRPr>
          </a:p>
        </p:txBody>
      </p:sp>
      <p:pic>
        <p:nvPicPr>
          <p:cNvPr id="982" name="Google Shape;982;p104"/>
          <p:cNvPicPr preferRelativeResize="0"/>
          <p:nvPr/>
        </p:nvPicPr>
        <p:blipFill rotWithShape="1">
          <a:blip r:embed="rId3">
            <a:alphaModFix/>
          </a:blip>
          <a:srcRect b="0" l="0" r="0" t="0"/>
          <a:stretch/>
        </p:blipFill>
        <p:spPr>
          <a:xfrm>
            <a:off x="7771591" y="4427982"/>
            <a:ext cx="1185068" cy="491182"/>
          </a:xfrm>
          <a:prstGeom prst="rect">
            <a:avLst/>
          </a:prstGeom>
          <a:noFill/>
          <a:ln>
            <a:noFill/>
          </a:ln>
        </p:spPr>
      </p:pic>
      <p:sp>
        <p:nvSpPr>
          <p:cNvPr id="983" name="Google Shape;983;p104"/>
          <p:cNvSpPr txBox="1"/>
          <p:nvPr/>
        </p:nvSpPr>
        <p:spPr>
          <a:xfrm>
            <a:off x="195256" y="1686013"/>
            <a:ext cx="4293600" cy="284700"/>
          </a:xfrm>
          <a:prstGeom prst="rect">
            <a:avLst/>
          </a:prstGeom>
          <a:solidFill>
            <a:srgbClr val="BAF8FF"/>
          </a:solid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docker pull devopseasylearning2021/canary-dev:tagname</a:t>
            </a:r>
            <a:endParaRPr b="0" i="0" sz="1400" u="none" cap="none" strike="noStrike">
              <a:solidFill>
                <a:schemeClr val="dk1"/>
              </a:solidFill>
              <a:latin typeface="Times New Roman"/>
              <a:ea typeface="Times New Roman"/>
              <a:cs typeface="Times New Roman"/>
              <a:sym typeface="Times New Roman"/>
            </a:endParaRPr>
          </a:p>
        </p:txBody>
      </p:sp>
      <p:pic>
        <p:nvPicPr>
          <p:cNvPr id="984" name="Google Shape;984;p104"/>
          <p:cNvPicPr preferRelativeResize="0"/>
          <p:nvPr/>
        </p:nvPicPr>
        <p:blipFill rotWithShape="1">
          <a:blip r:embed="rId4">
            <a:alphaModFix/>
          </a:blip>
          <a:srcRect b="0" l="0" r="0" t="0"/>
          <a:stretch/>
        </p:blipFill>
        <p:spPr>
          <a:xfrm>
            <a:off x="8054972" y="194803"/>
            <a:ext cx="954364" cy="537071"/>
          </a:xfrm>
          <a:prstGeom prst="rect">
            <a:avLst/>
          </a:prstGeom>
          <a:noFill/>
          <a:ln>
            <a:noFill/>
          </a:ln>
        </p:spPr>
      </p:pic>
      <p:sp>
        <p:nvSpPr>
          <p:cNvPr id="985" name="Google Shape;985;p104"/>
          <p:cNvSpPr/>
          <p:nvPr/>
        </p:nvSpPr>
        <p:spPr>
          <a:xfrm>
            <a:off x="1323983" y="2923711"/>
            <a:ext cx="345300" cy="365100"/>
          </a:xfrm>
          <a:prstGeom prst="ellipse">
            <a:avLst/>
          </a:prstGeom>
          <a:solidFill>
            <a:schemeClr val="accent1"/>
          </a:solidFill>
          <a:ln cap="flat" cmpd="sng" w="12700">
            <a:solidFill>
              <a:srgbClr val="083C9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cxnSp>
        <p:nvCxnSpPr>
          <p:cNvPr id="986" name="Google Shape;986;p104"/>
          <p:cNvCxnSpPr>
            <a:stCxn id="985" idx="0"/>
          </p:cNvCxnSpPr>
          <p:nvPr/>
        </p:nvCxnSpPr>
        <p:spPr>
          <a:xfrm rot="10800000">
            <a:off x="1496633" y="1900711"/>
            <a:ext cx="0" cy="1023000"/>
          </a:xfrm>
          <a:prstGeom prst="straightConnector1">
            <a:avLst/>
          </a:prstGeom>
          <a:noFill/>
          <a:ln cap="flat" cmpd="sng" w="38100">
            <a:solidFill>
              <a:srgbClr val="083C92"/>
            </a:solidFill>
            <a:prstDash val="solid"/>
            <a:miter lim="800000"/>
            <a:headEnd len="sm" w="sm" type="none"/>
            <a:tailEnd len="med" w="med" type="triangle"/>
          </a:ln>
        </p:spPr>
      </p:cxnSp>
      <p:cxnSp>
        <p:nvCxnSpPr>
          <p:cNvPr id="987" name="Google Shape;987;p104"/>
          <p:cNvCxnSpPr/>
          <p:nvPr/>
        </p:nvCxnSpPr>
        <p:spPr>
          <a:xfrm flipH="1" rot="10800000">
            <a:off x="3261710" y="1928288"/>
            <a:ext cx="9900" cy="1189800"/>
          </a:xfrm>
          <a:prstGeom prst="straightConnector1">
            <a:avLst/>
          </a:prstGeom>
          <a:noFill/>
          <a:ln cap="flat" cmpd="sng" w="38100">
            <a:solidFill>
              <a:srgbClr val="083C92"/>
            </a:solidFill>
            <a:prstDash val="solid"/>
            <a:miter lim="800000"/>
            <a:headEnd len="sm" w="sm" type="none"/>
            <a:tailEnd len="med" w="med" type="triangle"/>
          </a:ln>
        </p:spPr>
      </p:cxnSp>
      <p:cxnSp>
        <p:nvCxnSpPr>
          <p:cNvPr id="988" name="Google Shape;988;p104"/>
          <p:cNvCxnSpPr/>
          <p:nvPr/>
        </p:nvCxnSpPr>
        <p:spPr>
          <a:xfrm rot="10800000">
            <a:off x="4035693" y="1900688"/>
            <a:ext cx="0" cy="1217400"/>
          </a:xfrm>
          <a:prstGeom prst="straightConnector1">
            <a:avLst/>
          </a:prstGeom>
          <a:noFill/>
          <a:ln cap="flat" cmpd="sng" w="38100">
            <a:solidFill>
              <a:srgbClr val="083C92"/>
            </a:solidFill>
            <a:prstDash val="solid"/>
            <a:miter lim="800000"/>
            <a:headEnd len="sm" w="sm" type="none"/>
            <a:tailEnd len="med" w="med" type="triangle"/>
          </a:ln>
        </p:spPr>
      </p:cxnSp>
      <p:sp>
        <p:nvSpPr>
          <p:cNvPr id="989" name="Google Shape;989;p104"/>
          <p:cNvSpPr/>
          <p:nvPr/>
        </p:nvSpPr>
        <p:spPr>
          <a:xfrm>
            <a:off x="4580143" y="601034"/>
            <a:ext cx="3450900" cy="3908100"/>
          </a:xfrm>
          <a:prstGeom prst="roundRect">
            <a:avLst>
              <a:gd fmla="val 16667" name="adj"/>
            </a:avLst>
          </a:prstGeom>
          <a:noFill/>
          <a:ln cap="flat" cmpd="sng" w="1270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1- repository name or </a:t>
            </a:r>
            <a:r>
              <a:rPr lang="en">
                <a:solidFill>
                  <a:srgbClr val="0C0C0C"/>
                </a:solidFill>
                <a:latin typeface="Times New Roman"/>
                <a:ea typeface="Times New Roman"/>
                <a:cs typeface="Times New Roman"/>
                <a:sym typeface="Times New Roman"/>
              </a:rPr>
              <a:t>docker hub</a:t>
            </a:r>
            <a:r>
              <a:rPr b="0" i="0" lang="en" sz="1400" u="none" cap="none" strike="noStrike">
                <a:solidFill>
                  <a:srgbClr val="0C0C0C"/>
                </a:solidFill>
                <a:latin typeface="Times New Roman"/>
                <a:ea typeface="Times New Roman"/>
                <a:cs typeface="Times New Roman"/>
                <a:sym typeface="Times New Roman"/>
              </a:rPr>
              <a:t> username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2- the slash tells docker that whatever before the slash is the repository name</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3- the repository where docker should go pull the image</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4- the : tells docker that the string (word) before the : is the repository name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C0C0C"/>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0C0C0C"/>
                </a:solidFill>
                <a:latin typeface="Times New Roman"/>
                <a:ea typeface="Times New Roman"/>
                <a:cs typeface="Times New Roman"/>
                <a:sym typeface="Times New Roman"/>
              </a:rPr>
              <a:t>5- is the image version to fetch or pull so a repository can have multiple image version  </a:t>
            </a:r>
            <a:endParaRPr b="0" i="0" sz="1400" u="none" cap="none" strike="noStrike">
              <a:solidFill>
                <a:srgbClr val="0C0C0C"/>
              </a:solidFill>
              <a:latin typeface="Times New Roman"/>
              <a:ea typeface="Times New Roman"/>
              <a:cs typeface="Times New Roman"/>
              <a:sym typeface="Times New Roman"/>
            </a:endParaRPr>
          </a:p>
        </p:txBody>
      </p:sp>
      <p:cxnSp>
        <p:nvCxnSpPr>
          <p:cNvPr id="990" name="Google Shape;990;p104"/>
          <p:cNvCxnSpPr/>
          <p:nvPr/>
        </p:nvCxnSpPr>
        <p:spPr>
          <a:xfrm>
            <a:off x="241826" y="117410"/>
            <a:ext cx="717900" cy="0"/>
          </a:xfrm>
          <a:prstGeom prst="straightConnector1">
            <a:avLst/>
          </a:prstGeom>
          <a:noFill/>
          <a:ln cap="flat" cmpd="sng" w="19050">
            <a:solidFill>
              <a:srgbClr val="083C92"/>
            </a:solidFill>
            <a:prstDash val="solid"/>
            <a:round/>
            <a:headEnd len="sm" w="sm" type="none"/>
            <a:tailEnd len="sm" w="sm" type="none"/>
          </a:ln>
        </p:spPr>
      </p:cxnSp>
      <p:cxnSp>
        <p:nvCxnSpPr>
          <p:cNvPr id="991" name="Google Shape;991;p104"/>
          <p:cNvCxnSpPr>
            <a:stCxn id="992" idx="4"/>
          </p:cNvCxnSpPr>
          <p:nvPr/>
        </p:nvCxnSpPr>
        <p:spPr>
          <a:xfrm>
            <a:off x="2834983" y="983550"/>
            <a:ext cx="52200" cy="795000"/>
          </a:xfrm>
          <a:prstGeom prst="straightConnector1">
            <a:avLst/>
          </a:prstGeom>
          <a:noFill/>
          <a:ln cap="flat" cmpd="sng" w="38100">
            <a:solidFill>
              <a:srgbClr val="083C92"/>
            </a:solidFill>
            <a:prstDash val="solid"/>
            <a:miter lim="800000"/>
            <a:headEnd len="sm" w="sm" type="none"/>
            <a:tailEnd len="med" w="med" type="triangle"/>
          </a:ln>
        </p:spPr>
      </p:cxnSp>
      <p:sp>
        <p:nvSpPr>
          <p:cNvPr id="992" name="Google Shape;992;p104"/>
          <p:cNvSpPr/>
          <p:nvPr/>
        </p:nvSpPr>
        <p:spPr>
          <a:xfrm>
            <a:off x="2662333" y="618450"/>
            <a:ext cx="345300" cy="365100"/>
          </a:xfrm>
          <a:prstGeom prst="ellipse">
            <a:avLst/>
          </a:prstGeom>
          <a:solidFill>
            <a:schemeClr val="accent1"/>
          </a:solidFill>
          <a:ln cap="flat" cmpd="sng" w="12700">
            <a:solidFill>
              <a:srgbClr val="083C9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cxnSp>
        <p:nvCxnSpPr>
          <p:cNvPr id="993" name="Google Shape;993;p104"/>
          <p:cNvCxnSpPr/>
          <p:nvPr/>
        </p:nvCxnSpPr>
        <p:spPr>
          <a:xfrm>
            <a:off x="3704453" y="846747"/>
            <a:ext cx="58500" cy="931800"/>
          </a:xfrm>
          <a:prstGeom prst="straightConnector1">
            <a:avLst/>
          </a:prstGeom>
          <a:noFill/>
          <a:ln cap="flat" cmpd="sng" w="38100">
            <a:solidFill>
              <a:srgbClr val="083C92"/>
            </a:solidFill>
            <a:prstDash val="solid"/>
            <a:miter lim="800000"/>
            <a:headEnd len="sm" w="sm" type="none"/>
            <a:tailEnd len="med" w="med" type="triangle"/>
          </a:ln>
        </p:spPr>
      </p:cxnSp>
      <p:sp>
        <p:nvSpPr>
          <p:cNvPr id="994" name="Google Shape;994;p104"/>
          <p:cNvSpPr/>
          <p:nvPr/>
        </p:nvSpPr>
        <p:spPr>
          <a:xfrm>
            <a:off x="3531803" y="647076"/>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4</a:t>
            </a:r>
            <a:endParaRPr b="0" i="0" sz="1100" u="none" cap="none" strike="noStrike">
              <a:solidFill>
                <a:srgbClr val="000000"/>
              </a:solidFill>
              <a:latin typeface="Arial"/>
              <a:ea typeface="Arial"/>
              <a:cs typeface="Arial"/>
              <a:sym typeface="Arial"/>
            </a:endParaRPr>
          </a:p>
        </p:txBody>
      </p:sp>
      <p:sp>
        <p:nvSpPr>
          <p:cNvPr id="995" name="Google Shape;995;p104"/>
          <p:cNvSpPr/>
          <p:nvPr/>
        </p:nvSpPr>
        <p:spPr>
          <a:xfrm>
            <a:off x="3858360" y="2935538"/>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5</a:t>
            </a:r>
            <a:endParaRPr b="0" i="0" sz="1100" u="none" cap="none" strike="noStrike">
              <a:solidFill>
                <a:srgbClr val="000000"/>
              </a:solidFill>
              <a:latin typeface="Arial"/>
              <a:ea typeface="Arial"/>
              <a:cs typeface="Arial"/>
              <a:sym typeface="Arial"/>
            </a:endParaRPr>
          </a:p>
        </p:txBody>
      </p:sp>
      <p:sp>
        <p:nvSpPr>
          <p:cNvPr id="996" name="Google Shape;996;p104"/>
          <p:cNvSpPr/>
          <p:nvPr/>
        </p:nvSpPr>
        <p:spPr>
          <a:xfrm>
            <a:off x="3089060" y="2951364"/>
            <a:ext cx="345300" cy="3651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05"/>
          <p:cNvSpPr/>
          <p:nvPr/>
        </p:nvSpPr>
        <p:spPr>
          <a:xfrm>
            <a:off x="83127" y="60456"/>
            <a:ext cx="9000300" cy="5017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02" name="Google Shape;1002;p105"/>
          <p:cNvPicPr preferRelativeResize="0"/>
          <p:nvPr/>
        </p:nvPicPr>
        <p:blipFill rotWithShape="1">
          <a:blip r:embed="rId3">
            <a:alphaModFix/>
          </a:blip>
          <a:srcRect b="0" l="0" r="0" t="0"/>
          <a:stretch/>
        </p:blipFill>
        <p:spPr>
          <a:xfrm>
            <a:off x="7805381" y="4433165"/>
            <a:ext cx="1185068" cy="491182"/>
          </a:xfrm>
          <a:prstGeom prst="rect">
            <a:avLst/>
          </a:prstGeom>
          <a:noFill/>
          <a:ln>
            <a:noFill/>
          </a:ln>
        </p:spPr>
      </p:pic>
      <p:pic>
        <p:nvPicPr>
          <p:cNvPr id="1003" name="Google Shape;1003;p105"/>
          <p:cNvPicPr preferRelativeResize="0"/>
          <p:nvPr/>
        </p:nvPicPr>
        <p:blipFill rotWithShape="1">
          <a:blip r:embed="rId4">
            <a:alphaModFix/>
          </a:blip>
          <a:srcRect b="0" l="0" r="0" t="0"/>
          <a:stretch/>
        </p:blipFill>
        <p:spPr>
          <a:xfrm>
            <a:off x="7958278" y="190907"/>
            <a:ext cx="989138" cy="672047"/>
          </a:xfrm>
          <a:prstGeom prst="rect">
            <a:avLst/>
          </a:prstGeom>
          <a:noFill/>
          <a:ln>
            <a:noFill/>
          </a:ln>
        </p:spPr>
      </p:pic>
      <p:sp>
        <p:nvSpPr>
          <p:cNvPr id="1004" name="Google Shape;1004;p105"/>
          <p:cNvSpPr txBox="1"/>
          <p:nvPr/>
        </p:nvSpPr>
        <p:spPr>
          <a:xfrm>
            <a:off x="329624" y="1044525"/>
            <a:ext cx="5344200" cy="13623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docker pull username or </a:t>
            </a:r>
            <a:r>
              <a:rPr lang="en" sz="1200">
                <a:solidFill>
                  <a:srgbClr val="0C0C0C"/>
                </a:solidFill>
                <a:latin typeface="Times New Roman"/>
                <a:ea typeface="Times New Roman"/>
                <a:cs typeface="Times New Roman"/>
                <a:sym typeface="Times New Roman"/>
              </a:rPr>
              <a:t>docker hub</a:t>
            </a:r>
            <a:r>
              <a:rPr b="0" i="0" lang="en" sz="1200" u="none" cap="none" strike="noStrike">
                <a:solidFill>
                  <a:srgbClr val="0C0C0C"/>
                </a:solidFill>
                <a:latin typeface="Times New Roman"/>
                <a:ea typeface="Times New Roman"/>
                <a:cs typeface="Times New Roman"/>
                <a:sym typeface="Times New Roman"/>
              </a:rPr>
              <a:t> account name ]/[repository name]: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push devopseasylearning2021/canary-dev:2268f</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kemvoueric/redis-client:v1.1.0</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nestio/s3cmd-sync:2.1-2</a:t>
            </a:r>
            <a:endParaRPr b="0" i="0" sz="1200" u="none" cap="none" strike="noStrike">
              <a:solidFill>
                <a:srgbClr val="0C0C0C"/>
              </a:solidFill>
              <a:latin typeface="Times New Roman"/>
              <a:ea typeface="Times New Roman"/>
              <a:cs typeface="Times New Roman"/>
              <a:sym typeface="Times New Roman"/>
            </a:endParaRPr>
          </a:p>
        </p:txBody>
      </p:sp>
      <p:sp>
        <p:nvSpPr>
          <p:cNvPr id="1005" name="Google Shape;1005;p105"/>
          <p:cNvSpPr txBox="1"/>
          <p:nvPr/>
        </p:nvSpPr>
        <p:spPr>
          <a:xfrm>
            <a:off x="329628" y="3070725"/>
            <a:ext cx="5344200" cy="992700"/>
          </a:xfrm>
          <a:prstGeom prst="rect">
            <a:avLst/>
          </a:prstGeom>
          <a:noFill/>
          <a:ln cap="flat" cmpd="sng" w="9525">
            <a:solidFill>
              <a:srgbClr val="000000"/>
            </a:solidFill>
            <a:prstDash val="dot"/>
            <a:round/>
            <a:headEnd len="sm" w="sm" type="none"/>
            <a:tailEnd len="sm" w="sm" type="none"/>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[official image name]: [tag]</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ubuntu:20.04</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C0C0C"/>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C0C0C"/>
                </a:solidFill>
                <a:latin typeface="Times New Roman"/>
                <a:ea typeface="Times New Roman"/>
                <a:cs typeface="Times New Roman"/>
                <a:sym typeface="Times New Roman"/>
              </a:rPr>
              <a:t>$ docker pull centos:centos7</a:t>
            </a:r>
            <a:endParaRPr b="0" i="0" sz="1200" u="none" cap="none" strike="noStrike">
              <a:solidFill>
                <a:srgbClr val="0C0C0C"/>
              </a:solidFill>
              <a:latin typeface="Times New Roman"/>
              <a:ea typeface="Times New Roman"/>
              <a:cs typeface="Times New Roman"/>
              <a:sym typeface="Times New Roman"/>
            </a:endParaRPr>
          </a:p>
        </p:txBody>
      </p:sp>
      <p:sp>
        <p:nvSpPr>
          <p:cNvPr id="1006" name="Google Shape;1006;p105"/>
          <p:cNvSpPr/>
          <p:nvPr/>
        </p:nvSpPr>
        <p:spPr>
          <a:xfrm>
            <a:off x="6190850" y="1353597"/>
            <a:ext cx="2799600" cy="2431500"/>
          </a:xfrm>
          <a:prstGeom prst="roundRect">
            <a:avLst>
              <a:gd fmla="val 16667" name="adj"/>
            </a:avLst>
          </a:prstGeom>
          <a:noFill/>
          <a:ln cap="flat" cmpd="sng" w="19050">
            <a:solidFill>
              <a:srgbClr val="17171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Official image DON’T have username on their structure compared to non official image that have username</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rgbClr val="171717"/>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rgbClr val="000000"/>
              </a:buClr>
              <a:buSzPts val="1400"/>
              <a:buFont typeface="Arial"/>
              <a:buNone/>
            </a:pPr>
            <a:r>
              <a:rPr b="0" i="0" lang="en" sz="1400" u="none" cap="none" strike="noStrike">
                <a:solidFill>
                  <a:srgbClr val="171717"/>
                </a:solidFill>
                <a:latin typeface="Times New Roman"/>
                <a:ea typeface="Times New Roman"/>
                <a:cs typeface="Times New Roman"/>
                <a:sym typeface="Times New Roman"/>
              </a:rPr>
              <a:t>Damn very simple and obvious again to notice</a:t>
            </a:r>
            <a:endParaRPr b="0" i="0" sz="1400" u="none" cap="none" strike="noStrike">
              <a:solidFill>
                <a:srgbClr val="171717"/>
              </a:solidFill>
              <a:latin typeface="Times New Roman"/>
              <a:ea typeface="Times New Roman"/>
              <a:cs typeface="Times New Roman"/>
              <a:sym typeface="Times New Roman"/>
            </a:endParaRPr>
          </a:p>
        </p:txBody>
      </p:sp>
      <p:cxnSp>
        <p:nvCxnSpPr>
          <p:cNvPr id="1007" name="Google Shape;1007;p105"/>
          <p:cNvCxnSpPr/>
          <p:nvPr/>
        </p:nvCxnSpPr>
        <p:spPr>
          <a:xfrm>
            <a:off x="329613" y="219154"/>
            <a:ext cx="642300" cy="0"/>
          </a:xfrm>
          <a:prstGeom prst="straightConnector1">
            <a:avLst/>
          </a:prstGeom>
          <a:noFill/>
          <a:ln cap="flat" cmpd="sng" w="19050">
            <a:solidFill>
              <a:srgbClr val="083C92"/>
            </a:solidFill>
            <a:prstDash val="solid"/>
            <a:round/>
            <a:headEnd len="sm" w="sm" type="none"/>
            <a:tailEnd len="sm" w="sm" type="none"/>
          </a:ln>
        </p:spPr>
      </p:cxnSp>
      <p:sp>
        <p:nvSpPr>
          <p:cNvPr id="1008" name="Google Shape;1008;p105"/>
          <p:cNvSpPr txBox="1"/>
          <p:nvPr/>
        </p:nvSpPr>
        <p:spPr>
          <a:xfrm>
            <a:off x="326019" y="232146"/>
            <a:ext cx="41391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Non official image vs official image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6"/>
          <p:cNvSpPr/>
          <p:nvPr/>
        </p:nvSpPr>
        <p:spPr>
          <a:xfrm>
            <a:off x="68013" y="73565"/>
            <a:ext cx="9008100" cy="5004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14" name="Google Shape;1014;p106"/>
          <p:cNvPicPr preferRelativeResize="0"/>
          <p:nvPr/>
        </p:nvPicPr>
        <p:blipFill rotWithShape="1">
          <a:blip r:embed="rId3">
            <a:alphaModFix/>
          </a:blip>
          <a:srcRect b="0" l="0" r="0" t="0"/>
          <a:stretch/>
        </p:blipFill>
        <p:spPr>
          <a:xfrm>
            <a:off x="7833396" y="4470698"/>
            <a:ext cx="1185068" cy="491182"/>
          </a:xfrm>
          <a:prstGeom prst="rect">
            <a:avLst/>
          </a:prstGeom>
          <a:noFill/>
          <a:ln>
            <a:noFill/>
          </a:ln>
        </p:spPr>
      </p:pic>
      <p:pic>
        <p:nvPicPr>
          <p:cNvPr id="1015" name="Google Shape;1015;p106"/>
          <p:cNvPicPr preferRelativeResize="0"/>
          <p:nvPr/>
        </p:nvPicPr>
        <p:blipFill rotWithShape="1">
          <a:blip r:embed="rId4">
            <a:alphaModFix/>
          </a:blip>
          <a:srcRect b="0" l="0" r="0" t="0"/>
          <a:stretch/>
        </p:blipFill>
        <p:spPr>
          <a:xfrm>
            <a:off x="7749715" y="181621"/>
            <a:ext cx="1268747" cy="746160"/>
          </a:xfrm>
          <a:prstGeom prst="rect">
            <a:avLst/>
          </a:prstGeom>
          <a:noFill/>
          <a:ln>
            <a:noFill/>
          </a:ln>
        </p:spPr>
      </p:pic>
      <p:sp>
        <p:nvSpPr>
          <p:cNvPr id="1016" name="Google Shape;1016;p106"/>
          <p:cNvSpPr txBox="1"/>
          <p:nvPr/>
        </p:nvSpPr>
        <p:spPr>
          <a:xfrm>
            <a:off x="508298" y="718073"/>
            <a:ext cx="6807000" cy="623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1- login to </a:t>
            </a:r>
            <a:r>
              <a:rPr lang="en" sz="1200">
                <a:solidFill>
                  <a:schemeClr val="dk1"/>
                </a:solidFill>
                <a:latin typeface="Times New Roman"/>
                <a:ea typeface="Times New Roman"/>
                <a:cs typeface="Times New Roman"/>
                <a:sym typeface="Times New Roman"/>
              </a:rPr>
              <a:t>docker hub</a:t>
            </a:r>
            <a:r>
              <a:rPr b="0" i="0" lang="en" sz="1200" u="none" cap="none" strike="noStrike">
                <a:solidFill>
                  <a:schemeClr val="dk1"/>
                </a:solidFill>
                <a:latin typeface="Times New Roman"/>
                <a:ea typeface="Times New Roman"/>
                <a:cs typeface="Times New Roman"/>
                <a:sym typeface="Times New Roman"/>
              </a:rPr>
              <a:t> (you cannot create a repository if you are not login into an account, make sense right?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2- click on “create repository”</a:t>
            </a:r>
            <a:endParaRPr b="0" i="0" sz="1200" u="none" cap="none" strike="noStrike">
              <a:solidFill>
                <a:srgbClr val="000000"/>
              </a:solidFill>
              <a:latin typeface="Times New Roman"/>
              <a:ea typeface="Times New Roman"/>
              <a:cs typeface="Times New Roman"/>
              <a:sym typeface="Times New Roman"/>
            </a:endParaRPr>
          </a:p>
        </p:txBody>
      </p:sp>
      <p:pic>
        <p:nvPicPr>
          <p:cNvPr id="1017" name="Google Shape;1017;p106"/>
          <p:cNvPicPr preferRelativeResize="0"/>
          <p:nvPr/>
        </p:nvPicPr>
        <p:blipFill rotWithShape="1">
          <a:blip r:embed="rId5">
            <a:alphaModFix/>
          </a:blip>
          <a:srcRect b="0" l="0" r="0" t="0"/>
          <a:stretch/>
        </p:blipFill>
        <p:spPr>
          <a:xfrm>
            <a:off x="689669" y="1496291"/>
            <a:ext cx="6081425" cy="2861053"/>
          </a:xfrm>
          <a:prstGeom prst="rect">
            <a:avLst/>
          </a:prstGeom>
          <a:noFill/>
          <a:ln>
            <a:noFill/>
          </a:ln>
        </p:spPr>
      </p:pic>
      <p:cxnSp>
        <p:nvCxnSpPr>
          <p:cNvPr id="1018" name="Google Shape;1018;p106"/>
          <p:cNvCxnSpPr/>
          <p:nvPr/>
        </p:nvCxnSpPr>
        <p:spPr>
          <a:xfrm>
            <a:off x="280444" y="173812"/>
            <a:ext cx="513000" cy="0"/>
          </a:xfrm>
          <a:prstGeom prst="straightConnector1">
            <a:avLst/>
          </a:prstGeom>
          <a:noFill/>
          <a:ln cap="flat" cmpd="sng" w="19050">
            <a:solidFill>
              <a:srgbClr val="083C92"/>
            </a:solidFill>
            <a:prstDash val="solid"/>
            <a:round/>
            <a:headEnd len="sm" w="sm" type="none"/>
            <a:tailEnd len="sm" w="sm" type="none"/>
          </a:ln>
        </p:spPr>
      </p:cxnSp>
      <p:sp>
        <p:nvSpPr>
          <p:cNvPr id="1019" name="Google Shape;1019;p106"/>
          <p:cNvSpPr txBox="1"/>
          <p:nvPr/>
        </p:nvSpPr>
        <p:spPr>
          <a:xfrm>
            <a:off x="183346" y="168763"/>
            <a:ext cx="6807000" cy="56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How to create a repository in </a:t>
            </a:r>
            <a:r>
              <a:rPr b="1" lang="en" sz="2000">
                <a:solidFill>
                  <a:srgbClr val="083C92"/>
                </a:solidFill>
                <a:latin typeface="Times New Roman"/>
                <a:ea typeface="Times New Roman"/>
                <a:cs typeface="Times New Roman"/>
                <a:sym typeface="Times New Roman"/>
              </a:rPr>
              <a:t>docker hub?</a:t>
            </a:r>
            <a:endParaRPr b="1" i="0" sz="2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07"/>
          <p:cNvSpPr/>
          <p:nvPr/>
        </p:nvSpPr>
        <p:spPr>
          <a:xfrm>
            <a:off x="68013" y="57622"/>
            <a:ext cx="8985300" cy="50283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25" name="Google Shape;1025;p107"/>
          <p:cNvPicPr preferRelativeResize="0"/>
          <p:nvPr/>
        </p:nvPicPr>
        <p:blipFill rotWithShape="1">
          <a:blip r:embed="rId3">
            <a:alphaModFix/>
          </a:blip>
          <a:srcRect b="0" l="0" r="0" t="0"/>
          <a:stretch/>
        </p:blipFill>
        <p:spPr>
          <a:xfrm>
            <a:off x="7738945" y="4370328"/>
            <a:ext cx="1185068" cy="491182"/>
          </a:xfrm>
          <a:prstGeom prst="rect">
            <a:avLst/>
          </a:prstGeom>
          <a:noFill/>
          <a:ln>
            <a:noFill/>
          </a:ln>
        </p:spPr>
      </p:pic>
      <p:pic>
        <p:nvPicPr>
          <p:cNvPr id="1026" name="Google Shape;1026;p107"/>
          <p:cNvPicPr preferRelativeResize="0"/>
          <p:nvPr/>
        </p:nvPicPr>
        <p:blipFill rotWithShape="1">
          <a:blip r:embed="rId4">
            <a:alphaModFix/>
          </a:blip>
          <a:srcRect b="0" l="0" r="0" t="0"/>
          <a:stretch/>
        </p:blipFill>
        <p:spPr>
          <a:xfrm>
            <a:off x="7519255" y="334373"/>
            <a:ext cx="1283861" cy="767400"/>
          </a:xfrm>
          <a:prstGeom prst="rect">
            <a:avLst/>
          </a:prstGeom>
          <a:noFill/>
          <a:ln>
            <a:noFill/>
          </a:ln>
        </p:spPr>
      </p:pic>
      <p:sp>
        <p:nvSpPr>
          <p:cNvPr id="1027" name="Google Shape;1027;p107"/>
          <p:cNvSpPr txBox="1"/>
          <p:nvPr/>
        </p:nvSpPr>
        <p:spPr>
          <a:xfrm>
            <a:off x="301312" y="536221"/>
            <a:ext cx="4429200" cy="10851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3- enter repository name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4- enter a description (optional)</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5- select public</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Times New Roman"/>
                <a:ea typeface="Times New Roman"/>
                <a:cs typeface="Times New Roman"/>
                <a:sym typeface="Times New Roman"/>
              </a:rPr>
              <a:t>6- select create</a:t>
            </a:r>
            <a:endParaRPr b="0" i="0" sz="1200" u="none" cap="none" strike="noStrike">
              <a:solidFill>
                <a:srgbClr val="000000"/>
              </a:solidFill>
              <a:latin typeface="Times New Roman"/>
              <a:ea typeface="Times New Roman"/>
              <a:cs typeface="Times New Roman"/>
              <a:sym typeface="Times New Roman"/>
            </a:endParaRPr>
          </a:p>
        </p:txBody>
      </p:sp>
      <p:pic>
        <p:nvPicPr>
          <p:cNvPr id="1028" name="Google Shape;1028;p107"/>
          <p:cNvPicPr preferRelativeResize="0"/>
          <p:nvPr/>
        </p:nvPicPr>
        <p:blipFill rotWithShape="1">
          <a:blip r:embed="rId5">
            <a:alphaModFix/>
          </a:blip>
          <a:srcRect b="0" l="0" r="0" t="0"/>
          <a:stretch/>
        </p:blipFill>
        <p:spPr>
          <a:xfrm>
            <a:off x="420690" y="1846995"/>
            <a:ext cx="6965581" cy="3131963"/>
          </a:xfrm>
          <a:prstGeom prst="rect">
            <a:avLst/>
          </a:prstGeom>
          <a:noFill/>
          <a:ln>
            <a:noFill/>
          </a:ln>
        </p:spPr>
      </p:pic>
      <p:cxnSp>
        <p:nvCxnSpPr>
          <p:cNvPr id="1029" name="Google Shape;1029;p107"/>
          <p:cNvCxnSpPr/>
          <p:nvPr/>
        </p:nvCxnSpPr>
        <p:spPr>
          <a:xfrm>
            <a:off x="362737" y="164543"/>
            <a:ext cx="589500" cy="0"/>
          </a:xfrm>
          <a:prstGeom prst="straightConnector1">
            <a:avLst/>
          </a:prstGeom>
          <a:noFill/>
          <a:ln cap="flat" cmpd="sng" w="12700">
            <a:solidFill>
              <a:srgbClr val="083C92"/>
            </a:solidFill>
            <a:prstDash val="solid"/>
            <a:round/>
            <a:headEnd len="sm" w="sm" type="none"/>
            <a:tailEnd len="sm" w="sm" type="none"/>
          </a:ln>
        </p:spPr>
      </p:cxnSp>
      <p:pic>
        <p:nvPicPr>
          <p:cNvPr id="1030" name="Google Shape;1030;p107"/>
          <p:cNvPicPr preferRelativeResize="0"/>
          <p:nvPr/>
        </p:nvPicPr>
        <p:blipFill rotWithShape="1">
          <a:blip r:embed="rId6">
            <a:alphaModFix/>
          </a:blip>
          <a:srcRect b="0" l="0" r="0" t="0"/>
          <a:stretch/>
        </p:blipFill>
        <p:spPr>
          <a:xfrm>
            <a:off x="210013" y="74504"/>
            <a:ext cx="6895173" cy="60965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id="1035" name="Google Shape;1035;p108"/>
          <p:cNvPicPr preferRelativeResize="0"/>
          <p:nvPr/>
        </p:nvPicPr>
        <p:blipFill rotWithShape="1">
          <a:blip r:embed="rId3">
            <a:alphaModFix/>
          </a:blip>
          <a:srcRect b="0" l="0" r="0" t="0"/>
          <a:stretch/>
        </p:blipFill>
        <p:spPr>
          <a:xfrm>
            <a:off x="7738946" y="4454209"/>
            <a:ext cx="1185068" cy="491182"/>
          </a:xfrm>
          <a:prstGeom prst="rect">
            <a:avLst/>
          </a:prstGeom>
          <a:noFill/>
          <a:ln>
            <a:noFill/>
          </a:ln>
        </p:spPr>
      </p:pic>
      <p:pic>
        <p:nvPicPr>
          <p:cNvPr id="1036" name="Google Shape;1036;p108"/>
          <p:cNvPicPr preferRelativeResize="0"/>
          <p:nvPr/>
        </p:nvPicPr>
        <p:blipFill rotWithShape="1">
          <a:blip r:embed="rId4">
            <a:alphaModFix/>
          </a:blip>
          <a:srcRect b="0" l="0" r="0" t="0"/>
          <a:stretch/>
        </p:blipFill>
        <p:spPr>
          <a:xfrm>
            <a:off x="7814240" y="198110"/>
            <a:ext cx="1034479" cy="777845"/>
          </a:xfrm>
          <a:prstGeom prst="rect">
            <a:avLst/>
          </a:prstGeom>
          <a:noFill/>
          <a:ln>
            <a:noFill/>
          </a:ln>
        </p:spPr>
      </p:pic>
      <p:pic>
        <p:nvPicPr>
          <p:cNvPr id="1037" name="Google Shape;1037;p108"/>
          <p:cNvPicPr preferRelativeResize="0"/>
          <p:nvPr/>
        </p:nvPicPr>
        <p:blipFill rotWithShape="1">
          <a:blip r:embed="rId5">
            <a:alphaModFix/>
          </a:blip>
          <a:srcRect b="0" l="0" r="0" t="0"/>
          <a:stretch/>
        </p:blipFill>
        <p:spPr>
          <a:xfrm>
            <a:off x="394828" y="1263567"/>
            <a:ext cx="6279744" cy="3681822"/>
          </a:xfrm>
          <a:prstGeom prst="rect">
            <a:avLst/>
          </a:prstGeom>
          <a:noFill/>
          <a:ln>
            <a:noFill/>
          </a:ln>
        </p:spPr>
      </p:pic>
      <p:pic>
        <p:nvPicPr>
          <p:cNvPr descr="HERE WE GO (@podcastherewego) / Twitter" id="1038" name="Google Shape;1038;p108"/>
          <p:cNvPicPr preferRelativeResize="0"/>
          <p:nvPr/>
        </p:nvPicPr>
        <p:blipFill rotWithShape="1">
          <a:blip r:embed="rId6">
            <a:alphaModFix/>
          </a:blip>
          <a:srcRect b="0" l="0" r="0" t="0"/>
          <a:stretch/>
        </p:blipFill>
        <p:spPr>
          <a:xfrm>
            <a:off x="295281" y="643882"/>
            <a:ext cx="619685" cy="619685"/>
          </a:xfrm>
          <a:prstGeom prst="rect">
            <a:avLst/>
          </a:prstGeom>
          <a:noFill/>
          <a:ln>
            <a:noFill/>
          </a:ln>
        </p:spPr>
      </p:pic>
      <p:cxnSp>
        <p:nvCxnSpPr>
          <p:cNvPr id="1039" name="Google Shape;1039;p108"/>
          <p:cNvCxnSpPr/>
          <p:nvPr/>
        </p:nvCxnSpPr>
        <p:spPr>
          <a:xfrm>
            <a:off x="225238" y="175879"/>
            <a:ext cx="619800" cy="0"/>
          </a:xfrm>
          <a:prstGeom prst="straightConnector1">
            <a:avLst/>
          </a:prstGeom>
          <a:noFill/>
          <a:ln cap="flat" cmpd="sng" w="12700">
            <a:solidFill>
              <a:srgbClr val="083C92"/>
            </a:solidFill>
            <a:prstDash val="solid"/>
            <a:round/>
            <a:headEnd len="sm" w="sm" type="none"/>
            <a:tailEnd len="sm" w="sm" type="none"/>
          </a:ln>
        </p:spPr>
      </p:cxnSp>
      <p:sp>
        <p:nvSpPr>
          <p:cNvPr id="1040" name="Google Shape;1040;p108"/>
          <p:cNvSpPr/>
          <p:nvPr/>
        </p:nvSpPr>
        <p:spPr>
          <a:xfrm>
            <a:off x="80000" y="52899"/>
            <a:ext cx="8984100" cy="5033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41" name="Google Shape;1041;p108"/>
          <p:cNvPicPr preferRelativeResize="0"/>
          <p:nvPr/>
        </p:nvPicPr>
        <p:blipFill rotWithShape="1">
          <a:blip r:embed="rId7">
            <a:alphaModFix/>
          </a:blip>
          <a:srcRect b="0" l="0" r="0" t="0"/>
          <a:stretch/>
        </p:blipFill>
        <p:spPr>
          <a:xfrm>
            <a:off x="80000" y="115087"/>
            <a:ext cx="6895173" cy="609653"/>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09"/>
          <p:cNvPicPr preferRelativeResize="0"/>
          <p:nvPr/>
        </p:nvPicPr>
        <p:blipFill rotWithShape="1">
          <a:blip r:embed="rId3">
            <a:alphaModFix/>
          </a:blip>
          <a:srcRect b="0" l="0" r="0" t="0"/>
          <a:stretch/>
        </p:blipFill>
        <p:spPr>
          <a:xfrm>
            <a:off x="7859306" y="4531154"/>
            <a:ext cx="1185068" cy="491182"/>
          </a:xfrm>
          <a:prstGeom prst="rect">
            <a:avLst/>
          </a:prstGeom>
          <a:noFill/>
          <a:ln>
            <a:noFill/>
          </a:ln>
        </p:spPr>
      </p:pic>
      <p:pic>
        <p:nvPicPr>
          <p:cNvPr id="1047" name="Google Shape;1047;p109"/>
          <p:cNvPicPr preferRelativeResize="0"/>
          <p:nvPr/>
        </p:nvPicPr>
        <p:blipFill rotWithShape="1">
          <a:blip r:embed="rId4">
            <a:alphaModFix/>
          </a:blip>
          <a:srcRect b="0" l="0" r="0" t="0"/>
          <a:stretch/>
        </p:blipFill>
        <p:spPr>
          <a:xfrm>
            <a:off x="7746489" y="121165"/>
            <a:ext cx="1042331" cy="668370"/>
          </a:xfrm>
          <a:prstGeom prst="rect">
            <a:avLst/>
          </a:prstGeom>
          <a:noFill/>
          <a:ln>
            <a:noFill/>
          </a:ln>
        </p:spPr>
      </p:pic>
      <p:sp>
        <p:nvSpPr>
          <p:cNvPr id="1048" name="Google Shape;1048;p109"/>
          <p:cNvSpPr txBox="1"/>
          <p:nvPr/>
        </p:nvSpPr>
        <p:spPr>
          <a:xfrm>
            <a:off x="500668" y="658693"/>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In simple words private repo are repo that only authenticated user can modified or view</a:t>
            </a:r>
            <a:endParaRPr b="0" i="0" sz="1400" u="none" cap="none" strike="noStrike">
              <a:solidFill>
                <a:srgbClr val="000000"/>
              </a:solidFill>
              <a:latin typeface="Times New Roman"/>
              <a:ea typeface="Times New Roman"/>
              <a:cs typeface="Times New Roman"/>
              <a:sym typeface="Times New Roman"/>
            </a:endParaRPr>
          </a:p>
        </p:txBody>
      </p:sp>
      <p:cxnSp>
        <p:nvCxnSpPr>
          <p:cNvPr id="1049" name="Google Shape;1049;p109"/>
          <p:cNvCxnSpPr/>
          <p:nvPr/>
        </p:nvCxnSpPr>
        <p:spPr>
          <a:xfrm>
            <a:off x="355180" y="242529"/>
            <a:ext cx="672600" cy="0"/>
          </a:xfrm>
          <a:prstGeom prst="straightConnector1">
            <a:avLst/>
          </a:prstGeom>
          <a:noFill/>
          <a:ln cap="flat" cmpd="sng" w="12700">
            <a:solidFill>
              <a:srgbClr val="083C92"/>
            </a:solidFill>
            <a:prstDash val="solid"/>
            <a:round/>
            <a:headEnd len="sm" w="sm" type="none"/>
            <a:tailEnd len="sm" w="sm" type="none"/>
          </a:ln>
        </p:spPr>
      </p:cxnSp>
      <p:sp>
        <p:nvSpPr>
          <p:cNvPr id="1050" name="Google Shape;1050;p109"/>
          <p:cNvSpPr/>
          <p:nvPr/>
        </p:nvSpPr>
        <p:spPr>
          <a:xfrm>
            <a:off x="37785" y="22671"/>
            <a:ext cx="9038100" cy="50829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51" name="Google Shape;1051;p109"/>
          <p:cNvSpPr txBox="1"/>
          <p:nvPr/>
        </p:nvSpPr>
        <p:spPr>
          <a:xfrm>
            <a:off x="284410" y="231337"/>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is a docker private repo</a:t>
            </a:r>
            <a:endParaRPr/>
          </a:p>
        </p:txBody>
      </p:sp>
      <p:sp>
        <p:nvSpPr>
          <p:cNvPr id="1052" name="Google Shape;1052;p109"/>
          <p:cNvSpPr txBox="1"/>
          <p:nvPr/>
        </p:nvSpPr>
        <p:spPr>
          <a:xfrm>
            <a:off x="365869" y="1068713"/>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is a docker public repo</a:t>
            </a:r>
            <a:endParaRPr/>
          </a:p>
        </p:txBody>
      </p:sp>
      <p:sp>
        <p:nvSpPr>
          <p:cNvPr id="1053" name="Google Shape;1053;p109"/>
          <p:cNvSpPr txBox="1"/>
          <p:nvPr/>
        </p:nvSpPr>
        <p:spPr>
          <a:xfrm>
            <a:off x="482356" y="1418618"/>
            <a:ext cx="75750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In simple words public repo are repo that everyone can view (pull, explore), but only authenticated users can modify (push)</a:t>
            </a:r>
            <a:endParaRPr/>
          </a:p>
        </p:txBody>
      </p:sp>
      <p:sp>
        <p:nvSpPr>
          <p:cNvPr id="1054" name="Google Shape;1054;p109"/>
          <p:cNvSpPr txBox="1"/>
          <p:nvPr/>
        </p:nvSpPr>
        <p:spPr>
          <a:xfrm>
            <a:off x="391019" y="1963689"/>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Does official repositories public or private ?</a:t>
            </a:r>
            <a:endParaRPr/>
          </a:p>
        </p:txBody>
      </p:sp>
      <p:sp>
        <p:nvSpPr>
          <p:cNvPr id="1055" name="Google Shape;1055;p109"/>
          <p:cNvSpPr txBox="1"/>
          <p:nvPr/>
        </p:nvSpPr>
        <p:spPr>
          <a:xfrm>
            <a:off x="481703" y="2325551"/>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They are private repo but at the only exception that everyone can view, pull images from them </a:t>
            </a:r>
            <a:endParaRPr/>
          </a:p>
        </p:txBody>
      </p:sp>
      <p:sp>
        <p:nvSpPr>
          <p:cNvPr id="1056" name="Google Shape;1056;p109"/>
          <p:cNvSpPr txBox="1"/>
          <p:nvPr/>
        </p:nvSpPr>
        <p:spPr>
          <a:xfrm>
            <a:off x="391019" y="2691416"/>
            <a:ext cx="75750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What does company used? Private or public repo</a:t>
            </a:r>
            <a:endParaRPr/>
          </a:p>
        </p:txBody>
      </p:sp>
      <p:sp>
        <p:nvSpPr>
          <p:cNvPr id="1057" name="Google Shape;1057;p109"/>
          <p:cNvSpPr txBox="1"/>
          <p:nvPr/>
        </p:nvSpPr>
        <p:spPr>
          <a:xfrm>
            <a:off x="553567" y="3017040"/>
            <a:ext cx="7575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They use private repository because they don’t people to have a hold of their image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10"/>
          <p:cNvPicPr preferRelativeResize="0"/>
          <p:nvPr/>
        </p:nvPicPr>
        <p:blipFill rotWithShape="1">
          <a:blip r:embed="rId3">
            <a:alphaModFix/>
          </a:blip>
          <a:srcRect b="0" l="0" r="0" t="0"/>
          <a:stretch/>
        </p:blipFill>
        <p:spPr>
          <a:xfrm>
            <a:off x="7739443" y="4387570"/>
            <a:ext cx="1185068" cy="491182"/>
          </a:xfrm>
          <a:prstGeom prst="rect">
            <a:avLst/>
          </a:prstGeom>
          <a:noFill/>
          <a:ln>
            <a:noFill/>
          </a:ln>
        </p:spPr>
      </p:pic>
      <p:pic>
        <p:nvPicPr>
          <p:cNvPr id="1063" name="Google Shape;1063;p110"/>
          <p:cNvPicPr preferRelativeResize="0"/>
          <p:nvPr/>
        </p:nvPicPr>
        <p:blipFill rotWithShape="1">
          <a:blip r:embed="rId4">
            <a:alphaModFix/>
          </a:blip>
          <a:srcRect b="0" l="0" r="0" t="0"/>
          <a:stretch/>
        </p:blipFill>
        <p:spPr>
          <a:xfrm>
            <a:off x="7949990" y="223602"/>
            <a:ext cx="990849" cy="495347"/>
          </a:xfrm>
          <a:prstGeom prst="rect">
            <a:avLst/>
          </a:prstGeom>
          <a:noFill/>
          <a:ln>
            <a:noFill/>
          </a:ln>
        </p:spPr>
      </p:pic>
      <p:sp>
        <p:nvSpPr>
          <p:cNvPr id="1064" name="Google Shape;1064;p110"/>
          <p:cNvSpPr txBox="1"/>
          <p:nvPr/>
        </p:nvSpPr>
        <p:spPr>
          <a:xfrm>
            <a:off x="389510" y="692082"/>
            <a:ext cx="75606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In docker all public repo are free, but there is a pull limit of 100 images every six hours</a:t>
            </a:r>
            <a:endParaRPr b="0" i="0" sz="1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In docker private repo are not free docker will charge you for it.</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GOOD NEWS docker offer one (1) free private repo per free account. It isn’t that beautiful?</a:t>
            </a:r>
            <a:endParaRPr b="0" i="0" sz="1400" u="none" cap="none" strike="noStrike">
              <a:solidFill>
                <a:srgbClr val="000000"/>
              </a:solidFill>
              <a:latin typeface="Times New Roman"/>
              <a:ea typeface="Times New Roman"/>
              <a:cs typeface="Times New Roman"/>
              <a:sym typeface="Times New Roman"/>
            </a:endParaRPr>
          </a:p>
        </p:txBody>
      </p:sp>
      <p:cxnSp>
        <p:nvCxnSpPr>
          <p:cNvPr id="1065" name="Google Shape;1065;p110"/>
          <p:cNvCxnSpPr/>
          <p:nvPr/>
        </p:nvCxnSpPr>
        <p:spPr>
          <a:xfrm>
            <a:off x="446697" y="223602"/>
            <a:ext cx="717000" cy="0"/>
          </a:xfrm>
          <a:prstGeom prst="straightConnector1">
            <a:avLst/>
          </a:prstGeom>
          <a:noFill/>
          <a:ln cap="flat" cmpd="sng" w="12700">
            <a:solidFill>
              <a:srgbClr val="083C92"/>
            </a:solidFill>
            <a:prstDash val="solid"/>
            <a:round/>
            <a:headEnd len="sm" w="sm" type="none"/>
            <a:tailEnd len="sm" w="sm" type="none"/>
          </a:ln>
        </p:spPr>
      </p:cxnSp>
      <p:sp>
        <p:nvSpPr>
          <p:cNvPr id="1066" name="Google Shape;1066;p110"/>
          <p:cNvSpPr/>
          <p:nvPr/>
        </p:nvSpPr>
        <p:spPr>
          <a:xfrm>
            <a:off x="68013" y="75570"/>
            <a:ext cx="9008100" cy="5002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67" name="Google Shape;1067;p110"/>
          <p:cNvSpPr txBox="1"/>
          <p:nvPr/>
        </p:nvSpPr>
        <p:spPr>
          <a:xfrm>
            <a:off x="389510" y="207600"/>
            <a:ext cx="75606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Is docker free to use </a:t>
            </a:r>
            <a:r>
              <a:rPr b="1" i="0" lang="en" sz="1800" u="none" cap="none" strike="noStrike">
                <a:solidFill>
                  <a:srgbClr val="083C92"/>
                </a:solidFill>
                <a:latin typeface="Times New Roman"/>
                <a:ea typeface="Times New Roman"/>
                <a:cs typeface="Times New Roman"/>
                <a:sym typeface="Times New Roman"/>
              </a:rPr>
              <a:t>?</a:t>
            </a:r>
            <a:endParaRPr/>
          </a:p>
        </p:txBody>
      </p:sp>
      <p:sp>
        <p:nvSpPr>
          <p:cNvPr id="1068" name="Google Shape;1068;p110"/>
          <p:cNvSpPr txBox="1"/>
          <p:nvPr/>
        </p:nvSpPr>
        <p:spPr>
          <a:xfrm>
            <a:off x="389510" y="1825500"/>
            <a:ext cx="7560600" cy="377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2000" u="none" cap="none" strike="noStrike">
                <a:solidFill>
                  <a:srgbClr val="083C92"/>
                </a:solidFill>
                <a:latin typeface="Times New Roman"/>
                <a:ea typeface="Times New Roman"/>
                <a:cs typeface="Times New Roman"/>
                <a:sym typeface="Times New Roman"/>
              </a:rPr>
              <a:t>How to push official image to dockerhub ?</a:t>
            </a:r>
            <a:endParaRPr/>
          </a:p>
        </p:txBody>
      </p:sp>
      <p:sp>
        <p:nvSpPr>
          <p:cNvPr id="1069" name="Google Shape;1069;p110"/>
          <p:cNvSpPr txBox="1"/>
          <p:nvPr/>
        </p:nvSpPr>
        <p:spPr>
          <a:xfrm>
            <a:off x="446697" y="2202496"/>
            <a:ext cx="6623400" cy="500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Official images are maintained by certified and trusted companies as an individual you CAN’T push to an official repository?</a:t>
            </a:r>
            <a:endParaRPr b="0" i="0" sz="1400" u="none" cap="none" strike="noStrike">
              <a:solidFill>
                <a:srgbClr val="000000"/>
              </a:solidFill>
              <a:latin typeface="Times New Roman"/>
              <a:ea typeface="Times New Roman"/>
              <a:cs typeface="Times New Roman"/>
              <a:sym typeface="Times New Roman"/>
            </a:endParaRPr>
          </a:p>
        </p:txBody>
      </p:sp>
      <p:sp>
        <p:nvSpPr>
          <p:cNvPr id="1070" name="Google Shape;1070;p110"/>
          <p:cNvSpPr txBox="1"/>
          <p:nvPr/>
        </p:nvSpPr>
        <p:spPr>
          <a:xfrm>
            <a:off x="389510" y="2881494"/>
            <a:ext cx="6623400" cy="1439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i="0" lang="en" sz="1600" u="none" cap="none" strike="noStrike">
                <a:solidFill>
                  <a:srgbClr val="083C92"/>
                </a:solidFill>
                <a:latin typeface="Times New Roman"/>
                <a:ea typeface="Times New Roman"/>
                <a:cs typeface="Times New Roman"/>
                <a:sym typeface="Times New Roman"/>
              </a:rPr>
              <a:t>Interview trap question:</a:t>
            </a:r>
            <a:endParaRPr/>
          </a:p>
          <a:p>
            <a:pPr indent="0" lvl="0" marL="0" marR="0" rtl="0" algn="l">
              <a:lnSpc>
                <a:spcPct val="100000"/>
              </a:lnSpc>
              <a:spcBef>
                <a:spcPts val="0"/>
              </a:spcBef>
              <a:spcAft>
                <a:spcPts val="0"/>
              </a:spcAft>
              <a:buNone/>
            </a:pPr>
            <a:r>
              <a:t/>
            </a:r>
            <a:endParaRPr b="1" i="0" sz="1000" u="none" cap="none" strike="noStrike">
              <a:solidFill>
                <a:srgbClr val="083C9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Can you push an image to an official repo?</a:t>
            </a:r>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I guess by now you know the answer</a:t>
            </a:r>
            <a:endParaRPr/>
          </a:p>
          <a:p>
            <a:pPr indent="0" lvl="0" marL="0" marR="0" rtl="0" algn="l">
              <a:lnSpc>
                <a:spcPct val="100000"/>
              </a:lnSpc>
              <a:spcBef>
                <a:spcPts val="0"/>
              </a:spcBef>
              <a:spcAft>
                <a:spcPts val="0"/>
              </a:spcAft>
              <a:buNone/>
            </a:pPr>
            <a:r>
              <a:t/>
            </a:r>
            <a:endParaRPr b="0" i="0" sz="105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 sz="1400" u="none" cap="none" strike="noStrike">
                <a:solidFill>
                  <a:schemeClr val="dk1"/>
                </a:solidFill>
                <a:latin typeface="Times New Roman"/>
                <a:ea typeface="Times New Roman"/>
                <a:cs typeface="Times New Roman"/>
                <a:sym typeface="Times New Roman"/>
              </a:rPr>
              <a:t>NO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111"/>
          <p:cNvPicPr preferRelativeResize="0"/>
          <p:nvPr/>
        </p:nvPicPr>
        <p:blipFill rotWithShape="1">
          <a:blip r:embed="rId3">
            <a:alphaModFix/>
          </a:blip>
          <a:srcRect b="0" l="0" r="0" t="0"/>
          <a:stretch/>
        </p:blipFill>
        <p:spPr>
          <a:xfrm>
            <a:off x="7840952" y="4522638"/>
            <a:ext cx="1185068" cy="491182"/>
          </a:xfrm>
          <a:prstGeom prst="rect">
            <a:avLst/>
          </a:prstGeom>
          <a:noFill/>
          <a:ln>
            <a:noFill/>
          </a:ln>
        </p:spPr>
      </p:pic>
      <p:pic>
        <p:nvPicPr>
          <p:cNvPr id="1076" name="Google Shape;1076;p111"/>
          <p:cNvPicPr preferRelativeResize="0"/>
          <p:nvPr/>
        </p:nvPicPr>
        <p:blipFill rotWithShape="1">
          <a:blip r:embed="rId4">
            <a:alphaModFix/>
          </a:blip>
          <a:srcRect b="0" l="0" r="0" t="0"/>
          <a:stretch/>
        </p:blipFill>
        <p:spPr>
          <a:xfrm>
            <a:off x="7636915" y="249762"/>
            <a:ext cx="1091451" cy="702276"/>
          </a:xfrm>
          <a:prstGeom prst="rect">
            <a:avLst/>
          </a:prstGeom>
          <a:noFill/>
          <a:ln>
            <a:noFill/>
          </a:ln>
        </p:spPr>
      </p:pic>
      <p:sp>
        <p:nvSpPr>
          <p:cNvPr id="1077" name="Google Shape;1077;p111"/>
          <p:cNvSpPr txBox="1"/>
          <p:nvPr/>
        </p:nvSpPr>
        <p:spPr>
          <a:xfrm>
            <a:off x="242047" y="853471"/>
            <a:ext cx="7599000" cy="715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Times New Roman"/>
                <a:ea typeface="Times New Roman"/>
                <a:cs typeface="Times New Roman"/>
                <a:sym typeface="Times New Roman"/>
              </a:rPr>
              <a:t>1- make sure the image you are trying to push has the correct structure (username of the account you will be pushing into if not you can tag it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1078" name="Google Shape;1078;p111"/>
          <p:cNvPicPr preferRelativeResize="0"/>
          <p:nvPr/>
        </p:nvPicPr>
        <p:blipFill rotWithShape="1">
          <a:blip r:embed="rId5">
            <a:alphaModFix/>
          </a:blip>
          <a:srcRect b="0" l="0" r="0" t="0"/>
          <a:stretch/>
        </p:blipFill>
        <p:spPr>
          <a:xfrm>
            <a:off x="294947" y="1435363"/>
            <a:ext cx="4848225" cy="1562100"/>
          </a:xfrm>
          <a:prstGeom prst="rect">
            <a:avLst/>
          </a:prstGeom>
          <a:noFill/>
          <a:ln>
            <a:noFill/>
          </a:ln>
        </p:spPr>
      </p:pic>
      <p:sp>
        <p:nvSpPr>
          <p:cNvPr id="1079" name="Google Shape;1079;p111"/>
          <p:cNvSpPr/>
          <p:nvPr/>
        </p:nvSpPr>
        <p:spPr>
          <a:xfrm>
            <a:off x="1382188" y="2997463"/>
            <a:ext cx="6254700" cy="1194000"/>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2C2C2C"/>
                </a:solidFill>
                <a:latin typeface="Times New Roman"/>
                <a:ea typeface="Times New Roman"/>
                <a:cs typeface="Times New Roman"/>
                <a:sym typeface="Times New Roman"/>
              </a:rPr>
              <a:t>As you can see all my images are officials I can’t push them, so we have to tag correctly</a:t>
            </a:r>
            <a:endParaRPr b="0" i="0" sz="1400" u="none" cap="none" strike="noStrike">
              <a:solidFill>
                <a:srgbClr val="2C2C2C"/>
              </a:solidFill>
              <a:latin typeface="Times New Roman"/>
              <a:ea typeface="Times New Roman"/>
              <a:cs typeface="Times New Roman"/>
              <a:sym typeface="Times New Roman"/>
            </a:endParaRPr>
          </a:p>
        </p:txBody>
      </p:sp>
      <p:cxnSp>
        <p:nvCxnSpPr>
          <p:cNvPr id="1080" name="Google Shape;1080;p111"/>
          <p:cNvCxnSpPr/>
          <p:nvPr/>
        </p:nvCxnSpPr>
        <p:spPr>
          <a:xfrm>
            <a:off x="242047" y="171536"/>
            <a:ext cx="672300" cy="0"/>
          </a:xfrm>
          <a:prstGeom prst="straightConnector1">
            <a:avLst/>
          </a:prstGeom>
          <a:noFill/>
          <a:ln cap="flat" cmpd="sng" w="19050">
            <a:solidFill>
              <a:srgbClr val="083C92"/>
            </a:solidFill>
            <a:prstDash val="solid"/>
            <a:round/>
            <a:headEnd len="sm" w="sm" type="none"/>
            <a:tailEnd len="sm" w="sm" type="none"/>
          </a:ln>
        </p:spPr>
      </p:cxnSp>
      <p:sp>
        <p:nvSpPr>
          <p:cNvPr id="1081" name="Google Shape;1081;p111"/>
          <p:cNvSpPr/>
          <p:nvPr/>
        </p:nvSpPr>
        <p:spPr>
          <a:xfrm>
            <a:off x="75963" y="52899"/>
            <a:ext cx="8992200" cy="50331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82" name="Google Shape;1082;p111"/>
          <p:cNvSpPr/>
          <p:nvPr/>
        </p:nvSpPr>
        <p:spPr>
          <a:xfrm>
            <a:off x="129653" y="-106409"/>
            <a:ext cx="6254700" cy="960000"/>
          </a:xfrm>
          <a:prstGeom prst="roundRect">
            <a:avLst>
              <a:gd fmla="val 16667" name="adj"/>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83C92"/>
                </a:solidFill>
                <a:latin typeface="Times New Roman"/>
                <a:ea typeface="Times New Roman"/>
                <a:cs typeface="Times New Roman"/>
                <a:sym typeface="Times New Roman"/>
              </a:rPr>
              <a:t>How to push NON official image to dockerhub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12"/>
          <p:cNvPicPr preferRelativeResize="0"/>
          <p:nvPr/>
        </p:nvPicPr>
        <p:blipFill rotWithShape="1">
          <a:blip r:embed="rId3">
            <a:alphaModFix/>
          </a:blip>
          <a:srcRect b="0" l="0" r="0" t="0"/>
          <a:stretch/>
        </p:blipFill>
        <p:spPr>
          <a:xfrm>
            <a:off x="7832399" y="4463013"/>
            <a:ext cx="1185068" cy="491182"/>
          </a:xfrm>
          <a:prstGeom prst="rect">
            <a:avLst/>
          </a:prstGeom>
          <a:noFill/>
          <a:ln>
            <a:noFill/>
          </a:ln>
        </p:spPr>
      </p:pic>
      <p:pic>
        <p:nvPicPr>
          <p:cNvPr id="1088" name="Google Shape;1088;p112"/>
          <p:cNvPicPr preferRelativeResize="0"/>
          <p:nvPr/>
        </p:nvPicPr>
        <p:blipFill rotWithShape="1">
          <a:blip r:embed="rId4">
            <a:alphaModFix/>
          </a:blip>
          <a:srcRect b="0" l="0" r="0" t="0"/>
          <a:stretch/>
        </p:blipFill>
        <p:spPr>
          <a:xfrm>
            <a:off x="8054643" y="181749"/>
            <a:ext cx="943794" cy="619148"/>
          </a:xfrm>
          <a:prstGeom prst="rect">
            <a:avLst/>
          </a:prstGeom>
          <a:noFill/>
          <a:ln>
            <a:noFill/>
          </a:ln>
        </p:spPr>
      </p:pic>
      <p:pic>
        <p:nvPicPr>
          <p:cNvPr id="1089" name="Google Shape;1089;p112"/>
          <p:cNvPicPr preferRelativeResize="0"/>
          <p:nvPr/>
        </p:nvPicPr>
        <p:blipFill rotWithShape="1">
          <a:blip r:embed="rId5">
            <a:alphaModFix/>
          </a:blip>
          <a:srcRect b="0" l="0" r="0" t="0"/>
          <a:stretch/>
        </p:blipFill>
        <p:spPr>
          <a:xfrm>
            <a:off x="544106" y="748095"/>
            <a:ext cx="7579696" cy="2007227"/>
          </a:xfrm>
          <a:prstGeom prst="rect">
            <a:avLst/>
          </a:prstGeom>
          <a:noFill/>
          <a:ln>
            <a:noFill/>
          </a:ln>
        </p:spPr>
      </p:pic>
      <p:pic>
        <p:nvPicPr>
          <p:cNvPr id="1090" name="Google Shape;1090;p112"/>
          <p:cNvPicPr preferRelativeResize="0"/>
          <p:nvPr/>
        </p:nvPicPr>
        <p:blipFill rotWithShape="1">
          <a:blip r:embed="rId6">
            <a:alphaModFix/>
          </a:blip>
          <a:srcRect b="0" l="0" r="0" t="0"/>
          <a:stretch/>
        </p:blipFill>
        <p:spPr>
          <a:xfrm>
            <a:off x="544106" y="2785174"/>
            <a:ext cx="4407920" cy="2007227"/>
          </a:xfrm>
          <a:prstGeom prst="rect">
            <a:avLst/>
          </a:prstGeom>
          <a:noFill/>
          <a:ln>
            <a:noFill/>
          </a:ln>
        </p:spPr>
      </p:pic>
      <p:cxnSp>
        <p:nvCxnSpPr>
          <p:cNvPr id="1091" name="Google Shape;1091;p112"/>
          <p:cNvCxnSpPr/>
          <p:nvPr/>
        </p:nvCxnSpPr>
        <p:spPr>
          <a:xfrm>
            <a:off x="295912" y="181749"/>
            <a:ext cx="731700" cy="0"/>
          </a:xfrm>
          <a:prstGeom prst="straightConnector1">
            <a:avLst/>
          </a:prstGeom>
          <a:noFill/>
          <a:ln cap="flat" cmpd="sng" w="12700">
            <a:solidFill>
              <a:srgbClr val="083C92"/>
            </a:solidFill>
            <a:prstDash val="solid"/>
            <a:round/>
            <a:headEnd len="sm" w="sm" type="none"/>
            <a:tailEnd len="sm" w="sm" type="none"/>
          </a:ln>
        </p:spPr>
      </p:cxnSp>
      <p:sp>
        <p:nvSpPr>
          <p:cNvPr id="1092" name="Google Shape;1092;p112"/>
          <p:cNvSpPr/>
          <p:nvPr/>
        </p:nvSpPr>
        <p:spPr>
          <a:xfrm>
            <a:off x="75570" y="60456"/>
            <a:ext cx="8979600" cy="5002800"/>
          </a:xfrm>
          <a:prstGeom prst="rect">
            <a:avLst/>
          </a:prstGeom>
          <a:noFill/>
          <a:ln cap="flat" cmpd="sng" w="12700">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93" name="Google Shape;1093;p112"/>
          <p:cNvPicPr preferRelativeResize="0"/>
          <p:nvPr/>
        </p:nvPicPr>
        <p:blipFill rotWithShape="1">
          <a:blip r:embed="rId7">
            <a:alphaModFix/>
          </a:blip>
          <a:srcRect b="0" l="0" r="0" t="0"/>
          <a:stretch/>
        </p:blipFill>
        <p:spPr>
          <a:xfrm>
            <a:off x="145562" y="-156258"/>
            <a:ext cx="6291616" cy="9571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